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73" r:id="rId3"/>
    <p:sldId id="257" r:id="rId4"/>
    <p:sldId id="266" r:id="rId5"/>
    <p:sldId id="262" r:id="rId6"/>
    <p:sldId id="263" r:id="rId7"/>
    <p:sldId id="258" r:id="rId8"/>
    <p:sldId id="259" r:id="rId9"/>
    <p:sldId id="260" r:id="rId10"/>
    <p:sldId id="261" r:id="rId11"/>
    <p:sldId id="264" r:id="rId12"/>
    <p:sldId id="265" r:id="rId13"/>
    <p:sldId id="267" r:id="rId14"/>
    <p:sldId id="268" r:id="rId15"/>
    <p:sldId id="269" r:id="rId16"/>
    <p:sldId id="272" r:id="rId17"/>
    <p:sldId id="270" r:id="rId18"/>
    <p:sldId id="271" r:id="rId19"/>
    <p:sldId id="274" r:id="rId20"/>
    <p:sldId id="276" r:id="rId21"/>
    <p:sldId id="277" r:id="rId22"/>
    <p:sldId id="278" r:id="rId23"/>
    <p:sldId id="280" r:id="rId24"/>
    <p:sldId id="281" r:id="rId25"/>
    <p:sldId id="279" r:id="rId26"/>
    <p:sldId id="282" r:id="rId27"/>
    <p:sldId id="284" r:id="rId28"/>
    <p:sldId id="283" r:id="rId29"/>
    <p:sldId id="285"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9/9/2023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5284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9/9/2023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0453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9/9/2023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331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9/9/2023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368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9/9/2023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7189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9/9/2023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998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9/9/2023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2314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9/9/2023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149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9/9/2023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41675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9/9/2023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42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9/9/2023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6331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9/9/2023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23278594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git@github.com:Tirth-7424/Week7-CTI.git" TargetMode="External"/><Relationship Id="rId2" Type="http://schemas.openxmlformats.org/officeDocument/2006/relationships/hyperlink" Target="https://github.com/Tirth-7424/Week7-CTI.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we.mitre.org/data/definitions/200.html" TargetMode="External"/><Relationship Id="rId2" Type="http://schemas.openxmlformats.org/officeDocument/2006/relationships/hyperlink" Target="https://heimdalsecurity.com/blog/vulnerability-prioritization/" TargetMode="External"/><Relationship Id="rId1" Type="http://schemas.openxmlformats.org/officeDocument/2006/relationships/slideLayout" Target="../slideLayouts/slideLayout2.xml"/><Relationship Id="rId5" Type="http://schemas.openxmlformats.org/officeDocument/2006/relationships/hyperlink" Target="https://nvd.nist.gov/vuln/detail/CVE-2019-1446" TargetMode="External"/><Relationship Id="rId4" Type="http://schemas.openxmlformats.org/officeDocument/2006/relationships/hyperlink" Target="https://capec.mitre.org/data/definitions/576.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Rectangle 10">
            <a:extLst>
              <a:ext uri="{FF2B5EF4-FFF2-40B4-BE49-F238E27FC236}">
                <a16:creationId xmlns:a16="http://schemas.microsoft.com/office/drawing/2014/main" id="{1D983374-3839-4F06-972D-B4C3CF238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ircular pattern with dots and lines&#10;&#10;Description automatically generated with medium confidence">
            <a:extLst>
              <a:ext uri="{FF2B5EF4-FFF2-40B4-BE49-F238E27FC236}">
                <a16:creationId xmlns:a16="http://schemas.microsoft.com/office/drawing/2014/main" id="{5D71251D-1B67-0CFF-AD96-526355550D6B}"/>
              </a:ext>
            </a:extLst>
          </p:cNvPr>
          <p:cNvPicPr>
            <a:picLocks noChangeAspect="1"/>
          </p:cNvPicPr>
          <p:nvPr/>
        </p:nvPicPr>
        <p:blipFill rotWithShape="1">
          <a:blip r:embed="rId2"/>
          <a:srcRect l="17475" r="13355"/>
          <a:stretch/>
        </p:blipFill>
        <p:spPr>
          <a:xfrm>
            <a:off x="4285860" y="10"/>
            <a:ext cx="7906139" cy="6857989"/>
          </a:xfrm>
          <a:prstGeom prst="rect">
            <a:avLst/>
          </a:prstGeom>
        </p:spPr>
      </p:pic>
      <p:sp useBgFill="1">
        <p:nvSpPr>
          <p:cNvPr id="13" name="Freeform: Shape 12">
            <a:extLst>
              <a:ext uri="{FF2B5EF4-FFF2-40B4-BE49-F238E27FC236}">
                <a16:creationId xmlns:a16="http://schemas.microsoft.com/office/drawing/2014/main" id="{F1D5403D-09EC-41DB-B916-A09C0E5AE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92970" cy="6858000"/>
          </a:xfrm>
          <a:custGeom>
            <a:avLst/>
            <a:gdLst>
              <a:gd name="connsiteX0" fmla="*/ 4912746 w 5592970"/>
              <a:gd name="connsiteY0" fmla="*/ 2355321 h 6897159"/>
              <a:gd name="connsiteX1" fmla="*/ 4714738 w 5592970"/>
              <a:gd name="connsiteY1" fmla="*/ 2553329 h 6897159"/>
              <a:gd name="connsiteX2" fmla="*/ 4912746 w 5592970"/>
              <a:gd name="connsiteY2" fmla="*/ 2751337 h 6897159"/>
              <a:gd name="connsiteX3" fmla="*/ 5110754 w 5592970"/>
              <a:gd name="connsiteY3" fmla="*/ 2553329 h 6897159"/>
              <a:gd name="connsiteX4" fmla="*/ 4912746 w 5592970"/>
              <a:gd name="connsiteY4" fmla="*/ 2355321 h 6897159"/>
              <a:gd name="connsiteX5" fmla="*/ 4769785 w 5592970"/>
              <a:gd name="connsiteY5" fmla="*/ 1301525 h 6897159"/>
              <a:gd name="connsiteX6" fmla="*/ 4358192 w 5592970"/>
              <a:gd name="connsiteY6" fmla="*/ 1713118 h 6897159"/>
              <a:gd name="connsiteX7" fmla="*/ 4769785 w 5592970"/>
              <a:gd name="connsiteY7" fmla="*/ 2124711 h 6897159"/>
              <a:gd name="connsiteX8" fmla="*/ 5181378 w 5592970"/>
              <a:gd name="connsiteY8" fmla="*/ 1713118 h 6897159"/>
              <a:gd name="connsiteX9" fmla="*/ 4769785 w 5592970"/>
              <a:gd name="connsiteY9" fmla="*/ 1301525 h 6897159"/>
              <a:gd name="connsiteX10" fmla="*/ 1485712 w 5592970"/>
              <a:gd name="connsiteY10" fmla="*/ 0 h 6897159"/>
              <a:gd name="connsiteX11" fmla="*/ 1911850 w 5592970"/>
              <a:gd name="connsiteY11" fmla="*/ 0 h 6897159"/>
              <a:gd name="connsiteX12" fmla="*/ 4693359 w 5592970"/>
              <a:gd name="connsiteY12" fmla="*/ 0 h 6897159"/>
              <a:gd name="connsiteX13" fmla="*/ 4687196 w 5592970"/>
              <a:gd name="connsiteY13" fmla="*/ 186052 h 6897159"/>
              <a:gd name="connsiteX14" fmla="*/ 4689492 w 5592970"/>
              <a:gd name="connsiteY14" fmla="*/ 422393 h 6897159"/>
              <a:gd name="connsiteX15" fmla="*/ 5029277 w 5592970"/>
              <a:gd name="connsiteY15" fmla="*/ 1074198 h 6897159"/>
              <a:gd name="connsiteX16" fmla="*/ 5368989 w 5592970"/>
              <a:gd name="connsiteY16" fmla="*/ 2604190 h 6897159"/>
              <a:gd name="connsiteX17" fmla="*/ 5030698 w 5592970"/>
              <a:gd name="connsiteY17" fmla="*/ 3182337 h 6897159"/>
              <a:gd name="connsiteX18" fmla="*/ 4910556 w 5592970"/>
              <a:gd name="connsiteY18" fmla="*/ 4667756 h 6897159"/>
              <a:gd name="connsiteX19" fmla="*/ 5374561 w 5592970"/>
              <a:gd name="connsiteY19" fmla="*/ 5703238 h 6897159"/>
              <a:gd name="connsiteX20" fmla="*/ 5591170 w 5592970"/>
              <a:gd name="connsiteY20" fmla="*/ 6745970 h 6897159"/>
              <a:gd name="connsiteX21" fmla="*/ 5592970 w 5592970"/>
              <a:gd name="connsiteY21" fmla="*/ 6897158 h 6897159"/>
              <a:gd name="connsiteX22" fmla="*/ 2734191 w 5592970"/>
              <a:gd name="connsiteY22" fmla="*/ 6897158 h 6897159"/>
              <a:gd name="connsiteX23" fmla="*/ 2734191 w 5592970"/>
              <a:gd name="connsiteY23" fmla="*/ 6897159 h 6897159"/>
              <a:gd name="connsiteX24" fmla="*/ 0 w 5592970"/>
              <a:gd name="connsiteY24" fmla="*/ 6897159 h 6897159"/>
              <a:gd name="connsiteX25" fmla="*/ 0 w 5592970"/>
              <a:gd name="connsiteY25" fmla="*/ 1 h 6897159"/>
              <a:gd name="connsiteX26" fmla="*/ 1485712 w 5592970"/>
              <a:gd name="connsiteY26" fmla="*/ 1 h 68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2970" h="6897159">
                <a:moveTo>
                  <a:pt x="4912746" y="2355321"/>
                </a:moveTo>
                <a:cubicBezTo>
                  <a:pt x="4803389" y="2355321"/>
                  <a:pt x="4714738" y="2443972"/>
                  <a:pt x="4714738" y="2553329"/>
                </a:cubicBezTo>
                <a:cubicBezTo>
                  <a:pt x="4714738" y="2662686"/>
                  <a:pt x="4803389" y="2751337"/>
                  <a:pt x="4912746" y="2751337"/>
                </a:cubicBezTo>
                <a:cubicBezTo>
                  <a:pt x="5022103" y="2751337"/>
                  <a:pt x="5110754" y="2662686"/>
                  <a:pt x="5110754" y="2553329"/>
                </a:cubicBezTo>
                <a:cubicBezTo>
                  <a:pt x="5110754" y="2443972"/>
                  <a:pt x="5022103" y="2355321"/>
                  <a:pt x="4912746" y="2355321"/>
                </a:cubicBezTo>
                <a:close/>
                <a:moveTo>
                  <a:pt x="4769785" y="1301525"/>
                </a:moveTo>
                <a:cubicBezTo>
                  <a:pt x="4542468" y="1301525"/>
                  <a:pt x="4358192" y="1485801"/>
                  <a:pt x="4358192" y="1713118"/>
                </a:cubicBezTo>
                <a:cubicBezTo>
                  <a:pt x="4358192" y="1940435"/>
                  <a:pt x="4542468" y="2124711"/>
                  <a:pt x="4769785" y="2124711"/>
                </a:cubicBezTo>
                <a:cubicBezTo>
                  <a:pt x="4997102" y="2124711"/>
                  <a:pt x="5181378" y="1940435"/>
                  <a:pt x="5181378" y="1713118"/>
                </a:cubicBezTo>
                <a:cubicBezTo>
                  <a:pt x="5181378" y="1485801"/>
                  <a:pt x="4997102" y="1301525"/>
                  <a:pt x="4769785" y="1301525"/>
                </a:cubicBezTo>
                <a:close/>
                <a:moveTo>
                  <a:pt x="1485712" y="0"/>
                </a:moveTo>
                <a:lnTo>
                  <a:pt x="1911850" y="0"/>
                </a:lnTo>
                <a:lnTo>
                  <a:pt x="4693359" y="0"/>
                </a:lnTo>
                <a:lnTo>
                  <a:pt x="4687196" y="186052"/>
                </a:lnTo>
                <a:cubicBezTo>
                  <a:pt x="4686166" y="265025"/>
                  <a:pt x="4686829" y="343862"/>
                  <a:pt x="4689492" y="422393"/>
                </a:cubicBezTo>
                <a:cubicBezTo>
                  <a:pt x="4699496" y="713539"/>
                  <a:pt x="4872938" y="896626"/>
                  <a:pt x="5029277" y="1074198"/>
                </a:cubicBezTo>
                <a:cubicBezTo>
                  <a:pt x="5418992" y="1516672"/>
                  <a:pt x="5551614" y="2043761"/>
                  <a:pt x="5368989" y="2604190"/>
                </a:cubicBezTo>
                <a:cubicBezTo>
                  <a:pt x="5298163" y="2821542"/>
                  <a:pt x="5160452" y="3010355"/>
                  <a:pt x="5030698" y="3182337"/>
                </a:cubicBezTo>
                <a:cubicBezTo>
                  <a:pt x="4682698" y="3643429"/>
                  <a:pt x="4696957" y="4178177"/>
                  <a:pt x="4910556" y="4667756"/>
                </a:cubicBezTo>
                <a:cubicBezTo>
                  <a:pt x="5062728" y="5015306"/>
                  <a:pt x="5245193" y="5341884"/>
                  <a:pt x="5374561" y="5703238"/>
                </a:cubicBezTo>
                <a:cubicBezTo>
                  <a:pt x="5500512" y="6053410"/>
                  <a:pt x="5575240" y="6402760"/>
                  <a:pt x="5591170" y="6745970"/>
                </a:cubicBezTo>
                <a:lnTo>
                  <a:pt x="5592970" y="6897158"/>
                </a:lnTo>
                <a:lnTo>
                  <a:pt x="2734191" y="6897158"/>
                </a:lnTo>
                <a:lnTo>
                  <a:pt x="2734191" y="6897159"/>
                </a:lnTo>
                <a:lnTo>
                  <a:pt x="0" y="6897159"/>
                </a:lnTo>
                <a:lnTo>
                  <a:pt x="0" y="1"/>
                </a:lnTo>
                <a:lnTo>
                  <a:pt x="1485712"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ACF4D3-FDB0-5968-7C14-C01C153CB9EE}"/>
              </a:ext>
            </a:extLst>
          </p:cNvPr>
          <p:cNvSpPr>
            <a:spLocks noGrp="1"/>
          </p:cNvSpPr>
          <p:nvPr>
            <p:ph type="ctrTitle"/>
          </p:nvPr>
        </p:nvSpPr>
        <p:spPr>
          <a:xfrm>
            <a:off x="690613" y="1122363"/>
            <a:ext cx="3541909" cy="2387600"/>
          </a:xfrm>
        </p:spPr>
        <p:txBody>
          <a:bodyPr>
            <a:normAutofit/>
          </a:bodyPr>
          <a:lstStyle/>
          <a:p>
            <a:r>
              <a:rPr lang="en-AU" dirty="0"/>
              <a:t>Week 7 CTI Task</a:t>
            </a:r>
          </a:p>
        </p:txBody>
      </p:sp>
      <p:sp>
        <p:nvSpPr>
          <p:cNvPr id="3" name="Subtitle 2">
            <a:extLst>
              <a:ext uri="{FF2B5EF4-FFF2-40B4-BE49-F238E27FC236}">
                <a16:creationId xmlns:a16="http://schemas.microsoft.com/office/drawing/2014/main" id="{A4D35DA5-77F4-64A5-EA69-15C02F018AC0}"/>
              </a:ext>
            </a:extLst>
          </p:cNvPr>
          <p:cNvSpPr>
            <a:spLocks noGrp="1"/>
          </p:cNvSpPr>
          <p:nvPr>
            <p:ph type="subTitle" idx="1"/>
          </p:nvPr>
        </p:nvSpPr>
        <p:spPr>
          <a:xfrm>
            <a:off x="690613" y="3602038"/>
            <a:ext cx="3541909" cy="2387600"/>
          </a:xfrm>
        </p:spPr>
        <p:txBody>
          <a:bodyPr>
            <a:normAutofit/>
          </a:bodyPr>
          <a:lstStyle/>
          <a:p>
            <a:r>
              <a:rPr lang="en-AU" dirty="0"/>
              <a:t>Name: Tirth Hirenkumar Jaiswal</a:t>
            </a:r>
          </a:p>
          <a:p>
            <a:r>
              <a:rPr lang="en-AU" dirty="0"/>
              <a:t>Student ID: 12196525</a:t>
            </a:r>
          </a:p>
          <a:p>
            <a:r>
              <a:rPr lang="en-AU" dirty="0"/>
              <a:t>Cyber Security</a:t>
            </a:r>
          </a:p>
          <a:p>
            <a:endParaRPr lang="en-AU" dirty="0"/>
          </a:p>
        </p:txBody>
      </p:sp>
    </p:spTree>
    <p:extLst>
      <p:ext uri="{BB962C8B-B14F-4D97-AF65-F5344CB8AC3E}">
        <p14:creationId xmlns:p14="http://schemas.microsoft.com/office/powerpoint/2010/main" val="51103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0681A4-A0C9-2A99-D025-A6DE5E0B92B5}"/>
              </a:ext>
            </a:extLst>
          </p:cNvPr>
          <p:cNvSpPr>
            <a:spLocks noGrp="1"/>
          </p:cNvSpPr>
          <p:nvPr>
            <p:ph type="title"/>
          </p:nvPr>
        </p:nvSpPr>
        <p:spPr>
          <a:xfrm>
            <a:off x="609600" y="552783"/>
            <a:ext cx="10972800" cy="1570804"/>
          </a:xfrm>
        </p:spPr>
        <p:txBody>
          <a:bodyPr>
            <a:normAutofit/>
          </a:bodyPr>
          <a:lstStyle/>
          <a:p>
            <a:r>
              <a:rPr lang="en-AU" dirty="0" err="1"/>
              <a:t>Nikto</a:t>
            </a:r>
            <a:r>
              <a:rPr lang="en-AU" dirty="0"/>
              <a:t> Scan for Win 11 VM</a:t>
            </a:r>
          </a:p>
        </p:txBody>
      </p:sp>
      <p:sp>
        <p:nvSpPr>
          <p:cNvPr id="3" name="Content Placeholder 2">
            <a:extLst>
              <a:ext uri="{FF2B5EF4-FFF2-40B4-BE49-F238E27FC236}">
                <a16:creationId xmlns:a16="http://schemas.microsoft.com/office/drawing/2014/main" id="{57E220EC-F263-5CEE-B041-9C910D6EA62C}"/>
              </a:ext>
            </a:extLst>
          </p:cNvPr>
          <p:cNvSpPr>
            <a:spLocks noGrp="1"/>
          </p:cNvSpPr>
          <p:nvPr>
            <p:ph idx="1"/>
          </p:nvPr>
        </p:nvSpPr>
        <p:spPr>
          <a:xfrm>
            <a:off x="609599" y="2397689"/>
            <a:ext cx="3750023" cy="3445893"/>
          </a:xfrm>
        </p:spPr>
        <p:txBody>
          <a:bodyPr>
            <a:normAutofit/>
          </a:bodyPr>
          <a:lstStyle/>
          <a:p>
            <a:r>
              <a:rPr lang="en-AU" dirty="0" err="1"/>
              <a:t>Nikto</a:t>
            </a:r>
            <a:r>
              <a:rPr lang="en-AU" dirty="0"/>
              <a:t> scan was done for 172.16.1.50 and found no vulns. As the VMs were well connected and running, I asked tutor to advice me on the same and no major vulns were found using </a:t>
            </a:r>
            <a:r>
              <a:rPr lang="en-AU" dirty="0" err="1"/>
              <a:t>Nikto</a:t>
            </a:r>
            <a:r>
              <a:rPr lang="en-AU" dirty="0"/>
              <a:t>.</a:t>
            </a:r>
          </a:p>
          <a:p>
            <a:endParaRPr lang="en-AU" dirty="0"/>
          </a:p>
        </p:txBody>
      </p:sp>
      <p:pic>
        <p:nvPicPr>
          <p:cNvPr id="7" name="Picture 6">
            <a:extLst>
              <a:ext uri="{FF2B5EF4-FFF2-40B4-BE49-F238E27FC236}">
                <a16:creationId xmlns:a16="http://schemas.microsoft.com/office/drawing/2014/main" id="{E6AB0F96-BC0B-A1D5-EAC8-6C23AD8D474D}"/>
              </a:ext>
            </a:extLst>
          </p:cNvPr>
          <p:cNvPicPr>
            <a:picLocks noChangeAspect="1"/>
          </p:cNvPicPr>
          <p:nvPr/>
        </p:nvPicPr>
        <p:blipFill>
          <a:blip r:embed="rId2"/>
          <a:stretch>
            <a:fillRect/>
          </a:stretch>
        </p:blipFill>
        <p:spPr>
          <a:xfrm>
            <a:off x="6275540" y="2636356"/>
            <a:ext cx="5260903" cy="3445892"/>
          </a:xfrm>
          <a:prstGeom prst="rect">
            <a:avLst/>
          </a:prstGeom>
        </p:spPr>
      </p:pic>
    </p:spTree>
    <p:extLst>
      <p:ext uri="{BB962C8B-B14F-4D97-AF65-F5344CB8AC3E}">
        <p14:creationId xmlns:p14="http://schemas.microsoft.com/office/powerpoint/2010/main" val="206001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82A051-5F94-1C00-EB71-9F57B1BF7A4E}"/>
              </a:ext>
            </a:extLst>
          </p:cNvPr>
          <p:cNvSpPr>
            <a:spLocks noGrp="1"/>
          </p:cNvSpPr>
          <p:nvPr>
            <p:ph type="title"/>
          </p:nvPr>
        </p:nvSpPr>
        <p:spPr>
          <a:xfrm>
            <a:off x="609600" y="552783"/>
            <a:ext cx="10972800" cy="1570804"/>
          </a:xfrm>
        </p:spPr>
        <p:txBody>
          <a:bodyPr>
            <a:normAutofit/>
          </a:bodyPr>
          <a:lstStyle/>
          <a:p>
            <a:r>
              <a:rPr lang="en-AU" dirty="0" err="1"/>
              <a:t>Nikto</a:t>
            </a:r>
            <a:r>
              <a:rPr lang="en-AU" dirty="0"/>
              <a:t> Scan for Odoo VM</a:t>
            </a:r>
          </a:p>
        </p:txBody>
      </p:sp>
      <p:sp>
        <p:nvSpPr>
          <p:cNvPr id="9" name="Content Placeholder 8">
            <a:extLst>
              <a:ext uri="{FF2B5EF4-FFF2-40B4-BE49-F238E27FC236}">
                <a16:creationId xmlns:a16="http://schemas.microsoft.com/office/drawing/2014/main" id="{D8337876-6D1A-F27A-8265-9AA6F2B28401}"/>
              </a:ext>
            </a:extLst>
          </p:cNvPr>
          <p:cNvSpPr>
            <a:spLocks noGrp="1"/>
          </p:cNvSpPr>
          <p:nvPr>
            <p:ph idx="1"/>
          </p:nvPr>
        </p:nvSpPr>
        <p:spPr>
          <a:xfrm>
            <a:off x="609599" y="2397689"/>
            <a:ext cx="3750023" cy="3445893"/>
          </a:xfrm>
        </p:spPr>
        <p:txBody>
          <a:bodyPr>
            <a:normAutofit/>
          </a:bodyPr>
          <a:lstStyle/>
          <a:p>
            <a:r>
              <a:rPr lang="en-US" dirty="0"/>
              <a:t>I received the same output.</a:t>
            </a:r>
          </a:p>
        </p:txBody>
      </p:sp>
      <p:pic>
        <p:nvPicPr>
          <p:cNvPr id="5" name="Content Placeholder 4">
            <a:extLst>
              <a:ext uri="{FF2B5EF4-FFF2-40B4-BE49-F238E27FC236}">
                <a16:creationId xmlns:a16="http://schemas.microsoft.com/office/drawing/2014/main" id="{9712CB43-4B46-21AC-CA8E-D9AEED1ED348}"/>
              </a:ext>
            </a:extLst>
          </p:cNvPr>
          <p:cNvPicPr>
            <a:picLocks noChangeAspect="1"/>
          </p:cNvPicPr>
          <p:nvPr/>
        </p:nvPicPr>
        <p:blipFill>
          <a:blip r:embed="rId2"/>
          <a:stretch>
            <a:fillRect/>
          </a:stretch>
        </p:blipFill>
        <p:spPr>
          <a:xfrm>
            <a:off x="6229584" y="3817330"/>
            <a:ext cx="5352816" cy="1083944"/>
          </a:xfrm>
          <a:prstGeom prst="rect">
            <a:avLst/>
          </a:prstGeom>
        </p:spPr>
      </p:pic>
    </p:spTree>
    <p:extLst>
      <p:ext uri="{BB962C8B-B14F-4D97-AF65-F5344CB8AC3E}">
        <p14:creationId xmlns:p14="http://schemas.microsoft.com/office/powerpoint/2010/main" val="293841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FBB5E8-CE17-C09A-DCDD-2091B9B8A6DC}"/>
              </a:ext>
            </a:extLst>
          </p:cNvPr>
          <p:cNvSpPr>
            <a:spLocks noGrp="1"/>
          </p:cNvSpPr>
          <p:nvPr>
            <p:ph type="title"/>
          </p:nvPr>
        </p:nvSpPr>
        <p:spPr>
          <a:xfrm>
            <a:off x="6456458" y="552782"/>
            <a:ext cx="5125941" cy="1936746"/>
          </a:xfrm>
        </p:spPr>
        <p:txBody>
          <a:bodyPr>
            <a:normAutofit/>
          </a:bodyPr>
          <a:lstStyle/>
          <a:p>
            <a:r>
              <a:rPr lang="en-AU" dirty="0"/>
              <a:t>Scan with Legion</a:t>
            </a:r>
          </a:p>
        </p:txBody>
      </p:sp>
      <p:sp>
        <p:nvSpPr>
          <p:cNvPr id="9" name="Content Placeholder 8">
            <a:extLst>
              <a:ext uri="{FF2B5EF4-FFF2-40B4-BE49-F238E27FC236}">
                <a16:creationId xmlns:a16="http://schemas.microsoft.com/office/drawing/2014/main" id="{253476B7-CD32-E94B-736B-E739B66998D7}"/>
              </a:ext>
            </a:extLst>
          </p:cNvPr>
          <p:cNvSpPr>
            <a:spLocks noGrp="1"/>
          </p:cNvSpPr>
          <p:nvPr>
            <p:ph idx="1"/>
          </p:nvPr>
        </p:nvSpPr>
        <p:spPr>
          <a:xfrm>
            <a:off x="6456458" y="2735229"/>
            <a:ext cx="5125941" cy="3484596"/>
          </a:xfrm>
        </p:spPr>
        <p:txBody>
          <a:bodyPr>
            <a:normAutofit/>
          </a:bodyPr>
          <a:lstStyle/>
          <a:p>
            <a:r>
              <a:rPr lang="en-US" dirty="0"/>
              <a:t>Scanned with legion was done for both the VMs, found some of the vulns but not as many as in the Nessus scan. </a:t>
            </a:r>
          </a:p>
          <a:p>
            <a:r>
              <a:rPr lang="en-US" dirty="0"/>
              <a:t>The files will be submitted in git for reference.</a:t>
            </a:r>
          </a:p>
        </p:txBody>
      </p:sp>
      <p:pic>
        <p:nvPicPr>
          <p:cNvPr id="5" name="Content Placeholder 4">
            <a:extLst>
              <a:ext uri="{FF2B5EF4-FFF2-40B4-BE49-F238E27FC236}">
                <a16:creationId xmlns:a16="http://schemas.microsoft.com/office/drawing/2014/main" id="{4BC3C82F-6674-6E5C-960E-04C6AEF68838}"/>
              </a:ext>
            </a:extLst>
          </p:cNvPr>
          <p:cNvPicPr>
            <a:picLocks noChangeAspect="1"/>
          </p:cNvPicPr>
          <p:nvPr/>
        </p:nvPicPr>
        <p:blipFill>
          <a:blip r:embed="rId2"/>
          <a:stretch>
            <a:fillRect/>
          </a:stretch>
        </p:blipFill>
        <p:spPr>
          <a:xfrm>
            <a:off x="609600" y="2092297"/>
            <a:ext cx="4600913" cy="2588013"/>
          </a:xfrm>
          <a:prstGeom prst="rect">
            <a:avLst/>
          </a:prstGeom>
        </p:spPr>
      </p:pic>
    </p:spTree>
    <p:extLst>
      <p:ext uri="{BB962C8B-B14F-4D97-AF65-F5344CB8AC3E}">
        <p14:creationId xmlns:p14="http://schemas.microsoft.com/office/powerpoint/2010/main" val="55381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93FDEC2-EC80-6FDF-56E3-F126CD6C8468}"/>
              </a:ext>
            </a:extLst>
          </p:cNvPr>
          <p:cNvSpPr>
            <a:spLocks noGrp="1"/>
          </p:cNvSpPr>
          <p:nvPr>
            <p:ph type="title"/>
          </p:nvPr>
        </p:nvSpPr>
        <p:spPr>
          <a:xfrm>
            <a:off x="6297494" y="552782"/>
            <a:ext cx="5369169" cy="1619611"/>
          </a:xfrm>
        </p:spPr>
        <p:txBody>
          <a:bodyPr>
            <a:normAutofit/>
          </a:bodyPr>
          <a:lstStyle/>
          <a:p>
            <a:pPr>
              <a:lnSpc>
                <a:spcPct val="90000"/>
              </a:lnSpc>
            </a:pPr>
            <a:r>
              <a:rPr lang="en-AU" sz="3700"/>
              <a:t>Copying </a:t>
            </a:r>
            <a:r>
              <a:rPr lang="en-AU" sz="3700" err="1"/>
              <a:t>cpe_helper.json</a:t>
            </a:r>
            <a:r>
              <a:rPr lang="en-AU" sz="3700"/>
              <a:t> folder in </a:t>
            </a:r>
            <a:r>
              <a:rPr lang="en-AU" sz="3700" err="1"/>
              <a:t>Wazuh</a:t>
            </a:r>
            <a:endParaRPr lang="en-AU" sz="3700"/>
          </a:p>
        </p:txBody>
      </p:sp>
      <p:pic>
        <p:nvPicPr>
          <p:cNvPr id="5" name="Picture 4">
            <a:extLst>
              <a:ext uri="{FF2B5EF4-FFF2-40B4-BE49-F238E27FC236}">
                <a16:creationId xmlns:a16="http://schemas.microsoft.com/office/drawing/2014/main" id="{2CBB9F04-72EF-E2A7-3FDF-105E0FA33A7D}"/>
              </a:ext>
            </a:extLst>
          </p:cNvPr>
          <p:cNvPicPr>
            <a:picLocks noChangeAspect="1"/>
          </p:cNvPicPr>
          <p:nvPr/>
        </p:nvPicPr>
        <p:blipFill rotWithShape="1">
          <a:blip r:embed="rId2"/>
          <a:srcRect r="35419" b="-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Content Placeholder 2">
            <a:extLst>
              <a:ext uri="{FF2B5EF4-FFF2-40B4-BE49-F238E27FC236}">
                <a16:creationId xmlns:a16="http://schemas.microsoft.com/office/drawing/2014/main" id="{18CC0367-DCFC-4AD8-75C8-4D5E16C2EE39}"/>
              </a:ext>
            </a:extLst>
          </p:cNvPr>
          <p:cNvSpPr>
            <a:spLocks noGrp="1"/>
          </p:cNvSpPr>
          <p:nvPr>
            <p:ph idx="1"/>
          </p:nvPr>
        </p:nvSpPr>
        <p:spPr>
          <a:xfrm>
            <a:off x="6298092" y="2391995"/>
            <a:ext cx="5355276" cy="3174788"/>
          </a:xfrm>
        </p:spPr>
        <p:txBody>
          <a:bodyPr anchor="t">
            <a:normAutofit/>
          </a:bodyPr>
          <a:lstStyle/>
          <a:p>
            <a:r>
              <a:rPr lang="en-AU" dirty="0"/>
              <a:t>Using the following code I copied </a:t>
            </a:r>
            <a:r>
              <a:rPr lang="en-AU" dirty="0" err="1"/>
              <a:t>cpe_helper.json</a:t>
            </a:r>
            <a:r>
              <a:rPr lang="en-AU" dirty="0"/>
              <a:t> in host Wazuh2 file:</a:t>
            </a:r>
          </a:p>
          <a:p>
            <a:r>
              <a:rPr lang="en-AU" dirty="0" err="1"/>
              <a:t>Sudo</a:t>
            </a:r>
            <a:r>
              <a:rPr lang="en-AU" dirty="0"/>
              <a:t> cp /var/</a:t>
            </a:r>
            <a:r>
              <a:rPr lang="en-AU" dirty="0" err="1"/>
              <a:t>ossec</a:t>
            </a:r>
            <a:r>
              <a:rPr lang="en-AU" dirty="0"/>
              <a:t>/queue/vulnerabilities/dictionaries/</a:t>
            </a:r>
            <a:r>
              <a:rPr lang="en-AU" dirty="0" err="1"/>
              <a:t>cpe_helper.json</a:t>
            </a:r>
            <a:r>
              <a:rPr lang="en-AU" dirty="0"/>
              <a:t> /media/sf_Wazuh2</a:t>
            </a:r>
          </a:p>
          <a:p>
            <a:endParaRPr lang="en-AU" dirty="0"/>
          </a:p>
        </p:txBody>
      </p:sp>
    </p:spTree>
    <p:extLst>
      <p:ext uri="{BB962C8B-B14F-4D97-AF65-F5344CB8AC3E}">
        <p14:creationId xmlns:p14="http://schemas.microsoft.com/office/powerpoint/2010/main" val="305165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456D941-9104-D613-D5FE-86218A079E83}"/>
              </a:ext>
            </a:extLst>
          </p:cNvPr>
          <p:cNvSpPr>
            <a:spLocks noGrp="1"/>
          </p:cNvSpPr>
          <p:nvPr>
            <p:ph type="title"/>
          </p:nvPr>
        </p:nvSpPr>
        <p:spPr>
          <a:xfrm>
            <a:off x="6297494" y="552782"/>
            <a:ext cx="5369169" cy="1619611"/>
          </a:xfrm>
        </p:spPr>
        <p:txBody>
          <a:bodyPr>
            <a:normAutofit/>
          </a:bodyPr>
          <a:lstStyle/>
          <a:p>
            <a:r>
              <a:rPr lang="en-AU" dirty="0"/>
              <a:t>Opening the file</a:t>
            </a:r>
          </a:p>
        </p:txBody>
      </p:sp>
      <p:pic>
        <p:nvPicPr>
          <p:cNvPr id="5" name="Content Placeholder 4">
            <a:extLst>
              <a:ext uri="{FF2B5EF4-FFF2-40B4-BE49-F238E27FC236}">
                <a16:creationId xmlns:a16="http://schemas.microsoft.com/office/drawing/2014/main" id="{02E5C560-27FF-A9C3-7C60-50C4A77736EE}"/>
              </a:ext>
            </a:extLst>
          </p:cNvPr>
          <p:cNvPicPr>
            <a:picLocks noChangeAspect="1"/>
          </p:cNvPicPr>
          <p:nvPr/>
        </p:nvPicPr>
        <p:blipFill rotWithShape="1">
          <a:blip r:embed="rId2"/>
          <a:srcRect r="52202"/>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9" name="Content Placeholder 8">
            <a:extLst>
              <a:ext uri="{FF2B5EF4-FFF2-40B4-BE49-F238E27FC236}">
                <a16:creationId xmlns:a16="http://schemas.microsoft.com/office/drawing/2014/main" id="{53E6B0CC-0E13-1999-E750-0A8D983DD955}"/>
              </a:ext>
            </a:extLst>
          </p:cNvPr>
          <p:cNvSpPr>
            <a:spLocks noGrp="1"/>
          </p:cNvSpPr>
          <p:nvPr>
            <p:ph idx="1"/>
          </p:nvPr>
        </p:nvSpPr>
        <p:spPr>
          <a:xfrm>
            <a:off x="6298092" y="2391995"/>
            <a:ext cx="5355276" cy="3174788"/>
          </a:xfrm>
        </p:spPr>
        <p:txBody>
          <a:bodyPr anchor="t">
            <a:normAutofit/>
          </a:bodyPr>
          <a:lstStyle/>
          <a:p>
            <a:r>
              <a:rPr lang="en-US" dirty="0"/>
              <a:t>This code comes on the screen when opened with notepad. </a:t>
            </a:r>
          </a:p>
        </p:txBody>
      </p:sp>
    </p:spTree>
    <p:extLst>
      <p:ext uri="{BB962C8B-B14F-4D97-AF65-F5344CB8AC3E}">
        <p14:creationId xmlns:p14="http://schemas.microsoft.com/office/powerpoint/2010/main" val="32349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1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63000F-A730-B5A5-1369-DCD2CF99D000}"/>
              </a:ext>
            </a:extLst>
          </p:cNvPr>
          <p:cNvSpPr>
            <a:spLocks noGrp="1"/>
          </p:cNvSpPr>
          <p:nvPr>
            <p:ph type="title"/>
          </p:nvPr>
        </p:nvSpPr>
        <p:spPr>
          <a:xfrm>
            <a:off x="609601" y="552782"/>
            <a:ext cx="4769671" cy="2325590"/>
          </a:xfrm>
        </p:spPr>
        <p:txBody>
          <a:bodyPr>
            <a:normAutofit/>
          </a:bodyPr>
          <a:lstStyle/>
          <a:p>
            <a:r>
              <a:rPr lang="en-AU"/>
              <a:t>Amending the following part in the file:</a:t>
            </a:r>
            <a:endParaRPr lang="en-AU" dirty="0"/>
          </a:p>
        </p:txBody>
      </p:sp>
      <p:sp>
        <p:nvSpPr>
          <p:cNvPr id="11" name="Content Placeholder 10">
            <a:extLst>
              <a:ext uri="{FF2B5EF4-FFF2-40B4-BE49-F238E27FC236}">
                <a16:creationId xmlns:a16="http://schemas.microsoft.com/office/drawing/2014/main" id="{48D17391-9E6E-5DF9-806B-9B8C5F491B6B}"/>
              </a:ext>
            </a:extLst>
          </p:cNvPr>
          <p:cNvSpPr>
            <a:spLocks noGrp="1"/>
          </p:cNvSpPr>
          <p:nvPr>
            <p:ph idx="1"/>
          </p:nvPr>
        </p:nvSpPr>
        <p:spPr>
          <a:xfrm>
            <a:off x="610197" y="3241193"/>
            <a:ext cx="4769671" cy="2325590"/>
          </a:xfrm>
        </p:spPr>
        <p:txBody>
          <a:bodyPr anchor="t">
            <a:normAutofit/>
          </a:bodyPr>
          <a:lstStyle/>
          <a:p>
            <a:r>
              <a:rPr lang="en-US" dirty="0"/>
              <a:t>I have added for both of my files:</a:t>
            </a:r>
          </a:p>
          <a:p>
            <a:pPr marL="457200" indent="-457200">
              <a:buAutoNum type="arabicPeriod"/>
            </a:pPr>
            <a:r>
              <a:rPr lang="en-US" dirty="0"/>
              <a:t>Office version 2019</a:t>
            </a:r>
          </a:p>
          <a:p>
            <a:pPr marL="457200" indent="-457200">
              <a:buAutoNum type="arabicPeriod"/>
            </a:pPr>
            <a:r>
              <a:rPr lang="en-US" dirty="0"/>
              <a:t>Access version 2016</a:t>
            </a:r>
          </a:p>
        </p:txBody>
      </p:sp>
      <p:pic>
        <p:nvPicPr>
          <p:cNvPr id="5" name="Content Placeholder 4">
            <a:extLst>
              <a:ext uri="{FF2B5EF4-FFF2-40B4-BE49-F238E27FC236}">
                <a16:creationId xmlns:a16="http://schemas.microsoft.com/office/drawing/2014/main" id="{F003301B-87A4-58E7-4C85-A1A6A44F239B}"/>
              </a:ext>
            </a:extLst>
          </p:cNvPr>
          <p:cNvPicPr>
            <a:picLocks noChangeAspect="1"/>
          </p:cNvPicPr>
          <p:nvPr/>
        </p:nvPicPr>
        <p:blipFill>
          <a:blip r:embed="rId2"/>
          <a:stretch>
            <a:fillRect/>
          </a:stretch>
        </p:blipFill>
        <p:spPr>
          <a:xfrm>
            <a:off x="8284668" y="3462299"/>
            <a:ext cx="1996743" cy="2680436"/>
          </a:xfrm>
          <a:prstGeom prst="rect">
            <a:avLst/>
          </a:prstGeom>
        </p:spPr>
      </p:pic>
      <p:pic>
        <p:nvPicPr>
          <p:cNvPr id="7" name="Picture 6">
            <a:extLst>
              <a:ext uri="{FF2B5EF4-FFF2-40B4-BE49-F238E27FC236}">
                <a16:creationId xmlns:a16="http://schemas.microsoft.com/office/drawing/2014/main" id="{70B04669-A56D-AA5A-1A69-E56CB2A95288}"/>
              </a:ext>
            </a:extLst>
          </p:cNvPr>
          <p:cNvPicPr>
            <a:picLocks noChangeAspect="1"/>
          </p:cNvPicPr>
          <p:nvPr/>
        </p:nvPicPr>
        <p:blipFill>
          <a:blip r:embed="rId3"/>
          <a:stretch>
            <a:fillRect/>
          </a:stretch>
        </p:blipFill>
        <p:spPr>
          <a:xfrm>
            <a:off x="8151867" y="541538"/>
            <a:ext cx="2262343" cy="2680436"/>
          </a:xfrm>
          <a:prstGeom prst="rect">
            <a:avLst/>
          </a:prstGeom>
        </p:spPr>
      </p:pic>
    </p:spTree>
    <p:extLst>
      <p:ext uri="{BB962C8B-B14F-4D97-AF65-F5344CB8AC3E}">
        <p14:creationId xmlns:p14="http://schemas.microsoft.com/office/powerpoint/2010/main" val="382842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529D-47D2-BDAE-EA2C-719BA6BCD545}"/>
              </a:ext>
            </a:extLst>
          </p:cNvPr>
          <p:cNvSpPr>
            <a:spLocks noGrp="1"/>
          </p:cNvSpPr>
          <p:nvPr>
            <p:ph type="title"/>
          </p:nvPr>
        </p:nvSpPr>
        <p:spPr/>
        <p:txBody>
          <a:bodyPr/>
          <a:lstStyle/>
          <a:p>
            <a:r>
              <a:rPr lang="en-AU" dirty="0"/>
              <a:t>Copying Back</a:t>
            </a:r>
          </a:p>
        </p:txBody>
      </p:sp>
      <p:sp>
        <p:nvSpPr>
          <p:cNvPr id="3" name="Content Placeholder 2">
            <a:extLst>
              <a:ext uri="{FF2B5EF4-FFF2-40B4-BE49-F238E27FC236}">
                <a16:creationId xmlns:a16="http://schemas.microsoft.com/office/drawing/2014/main" id="{E0382E9F-92FB-1050-83FE-30143DBA81F5}"/>
              </a:ext>
            </a:extLst>
          </p:cNvPr>
          <p:cNvSpPr>
            <a:spLocks noGrp="1"/>
          </p:cNvSpPr>
          <p:nvPr>
            <p:ph idx="1"/>
          </p:nvPr>
        </p:nvSpPr>
        <p:spPr/>
        <p:txBody>
          <a:bodyPr/>
          <a:lstStyle/>
          <a:p>
            <a:r>
              <a:rPr lang="en-AU" dirty="0"/>
              <a:t>I copied the </a:t>
            </a:r>
            <a:r>
              <a:rPr lang="en-AU" dirty="0" err="1"/>
              <a:t>cpe_helper</a:t>
            </a:r>
            <a:r>
              <a:rPr lang="en-AU" dirty="0"/>
              <a:t> file back to </a:t>
            </a:r>
            <a:r>
              <a:rPr lang="en-AU" dirty="0" err="1"/>
              <a:t>wazuh</a:t>
            </a:r>
            <a:r>
              <a:rPr lang="en-AU" dirty="0"/>
              <a:t> using the following command:</a:t>
            </a:r>
          </a:p>
          <a:p>
            <a:r>
              <a:rPr lang="en-AU" dirty="0" err="1"/>
              <a:t>Sudo</a:t>
            </a:r>
            <a:r>
              <a:rPr lang="en-AU" dirty="0"/>
              <a:t> cp /media/sf_Wazuh2/</a:t>
            </a:r>
            <a:r>
              <a:rPr lang="en-AU" dirty="0" err="1"/>
              <a:t>cpe_helper.json</a:t>
            </a:r>
            <a:r>
              <a:rPr lang="en-AU" dirty="0"/>
              <a:t> /var/</a:t>
            </a:r>
            <a:r>
              <a:rPr lang="en-AU" dirty="0" err="1"/>
              <a:t>ossec</a:t>
            </a:r>
            <a:r>
              <a:rPr lang="en-AU" dirty="0"/>
              <a:t>/vulnerabilities/dictionaries/</a:t>
            </a:r>
          </a:p>
          <a:p>
            <a:r>
              <a:rPr lang="en-AU" dirty="0"/>
              <a:t>And I used </a:t>
            </a:r>
            <a:r>
              <a:rPr lang="en-AU" dirty="0" err="1"/>
              <a:t>sudo</a:t>
            </a:r>
            <a:r>
              <a:rPr lang="en-AU" dirty="0"/>
              <a:t> reboot to restart the whole machine again.</a:t>
            </a:r>
          </a:p>
        </p:txBody>
      </p:sp>
    </p:spTree>
    <p:extLst>
      <p:ext uri="{BB962C8B-B14F-4D97-AF65-F5344CB8AC3E}">
        <p14:creationId xmlns:p14="http://schemas.microsoft.com/office/powerpoint/2010/main" val="221375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452276-52F7-EE69-8514-CCE818F5256A}"/>
              </a:ext>
            </a:extLst>
          </p:cNvPr>
          <p:cNvSpPr>
            <a:spLocks noGrp="1"/>
          </p:cNvSpPr>
          <p:nvPr>
            <p:ph type="title"/>
          </p:nvPr>
        </p:nvSpPr>
        <p:spPr>
          <a:xfrm>
            <a:off x="609600" y="552783"/>
            <a:ext cx="10972800" cy="1570804"/>
          </a:xfrm>
        </p:spPr>
        <p:txBody>
          <a:bodyPr>
            <a:normAutofit/>
          </a:bodyPr>
          <a:lstStyle/>
          <a:p>
            <a:r>
              <a:rPr lang="en-AU" dirty="0"/>
              <a:t>Screenshot before restarting the </a:t>
            </a:r>
            <a:r>
              <a:rPr lang="en-AU" dirty="0" err="1"/>
              <a:t>Wazuh</a:t>
            </a:r>
            <a:endParaRPr lang="en-AU" dirty="0"/>
          </a:p>
        </p:txBody>
      </p:sp>
      <p:sp>
        <p:nvSpPr>
          <p:cNvPr id="9" name="Content Placeholder 8">
            <a:extLst>
              <a:ext uri="{FF2B5EF4-FFF2-40B4-BE49-F238E27FC236}">
                <a16:creationId xmlns:a16="http://schemas.microsoft.com/office/drawing/2014/main" id="{0F847041-79B3-13B1-E77E-65DAC91B8637}"/>
              </a:ext>
            </a:extLst>
          </p:cNvPr>
          <p:cNvSpPr>
            <a:spLocks noGrp="1"/>
          </p:cNvSpPr>
          <p:nvPr>
            <p:ph idx="1"/>
          </p:nvPr>
        </p:nvSpPr>
        <p:spPr>
          <a:xfrm>
            <a:off x="609599" y="2397689"/>
            <a:ext cx="3750023" cy="3445893"/>
          </a:xfrm>
        </p:spPr>
        <p:txBody>
          <a:bodyPr>
            <a:normAutofit/>
          </a:bodyPr>
          <a:lstStyle/>
          <a:p>
            <a:r>
              <a:rPr lang="en-US" dirty="0" err="1"/>
              <a:t>Intotal</a:t>
            </a:r>
            <a:r>
              <a:rPr lang="en-US" dirty="0"/>
              <a:t> vulnerabilities found:</a:t>
            </a:r>
          </a:p>
          <a:p>
            <a:pPr marL="457200" indent="-457200">
              <a:buAutoNum type="arabicPeriod"/>
            </a:pPr>
            <a:r>
              <a:rPr lang="en-US" dirty="0"/>
              <a:t>Critical: 44</a:t>
            </a:r>
          </a:p>
          <a:p>
            <a:pPr marL="457200" indent="-457200">
              <a:buAutoNum type="arabicPeriod"/>
            </a:pPr>
            <a:r>
              <a:rPr lang="en-US" dirty="0"/>
              <a:t>High: 797</a:t>
            </a:r>
          </a:p>
          <a:p>
            <a:pPr marL="457200" indent="-457200">
              <a:buAutoNum type="arabicPeriod"/>
            </a:pPr>
            <a:r>
              <a:rPr lang="en-US" dirty="0"/>
              <a:t>Medium: 265</a:t>
            </a:r>
          </a:p>
          <a:p>
            <a:pPr marL="457200" indent="-457200">
              <a:buAutoNum type="arabicPeriod"/>
            </a:pPr>
            <a:r>
              <a:rPr lang="en-US" dirty="0"/>
              <a:t>Low: 4</a:t>
            </a:r>
          </a:p>
        </p:txBody>
      </p:sp>
      <p:pic>
        <p:nvPicPr>
          <p:cNvPr id="5" name="Content Placeholder 4" descr="A screenshot of a computer&#10;&#10;Description automatically generated">
            <a:extLst>
              <a:ext uri="{FF2B5EF4-FFF2-40B4-BE49-F238E27FC236}">
                <a16:creationId xmlns:a16="http://schemas.microsoft.com/office/drawing/2014/main" id="{144F84A3-A0A0-2CC9-6571-F81CDF3A0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3911952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78DC00-A85A-A037-6A9F-6BA5E4F90684}"/>
              </a:ext>
            </a:extLst>
          </p:cNvPr>
          <p:cNvSpPr>
            <a:spLocks noGrp="1"/>
          </p:cNvSpPr>
          <p:nvPr>
            <p:ph type="title"/>
          </p:nvPr>
        </p:nvSpPr>
        <p:spPr>
          <a:xfrm>
            <a:off x="609600" y="552783"/>
            <a:ext cx="10972800" cy="1570804"/>
          </a:xfrm>
        </p:spPr>
        <p:txBody>
          <a:bodyPr>
            <a:normAutofit/>
          </a:bodyPr>
          <a:lstStyle/>
          <a:p>
            <a:r>
              <a:rPr lang="en-AU" dirty="0"/>
              <a:t>Screenshot after the next scan:</a:t>
            </a:r>
          </a:p>
        </p:txBody>
      </p:sp>
      <p:sp>
        <p:nvSpPr>
          <p:cNvPr id="9" name="Content Placeholder 8">
            <a:extLst>
              <a:ext uri="{FF2B5EF4-FFF2-40B4-BE49-F238E27FC236}">
                <a16:creationId xmlns:a16="http://schemas.microsoft.com/office/drawing/2014/main" id="{2D528901-4F40-62F0-8D74-5A0B1094ACF5}"/>
              </a:ext>
            </a:extLst>
          </p:cNvPr>
          <p:cNvSpPr>
            <a:spLocks noGrp="1"/>
          </p:cNvSpPr>
          <p:nvPr>
            <p:ph idx="1"/>
          </p:nvPr>
        </p:nvSpPr>
        <p:spPr>
          <a:xfrm>
            <a:off x="609599" y="2397689"/>
            <a:ext cx="4680156" cy="4258750"/>
          </a:xfrm>
        </p:spPr>
        <p:txBody>
          <a:bodyPr>
            <a:normAutofit fontScale="92500" lnSpcReduction="20000"/>
          </a:bodyPr>
          <a:lstStyle/>
          <a:p>
            <a:r>
              <a:rPr lang="en-US" dirty="0"/>
              <a:t>If we can see, there are increased vulnerabilities, hence, our </a:t>
            </a:r>
            <a:r>
              <a:rPr lang="en-US" dirty="0" err="1"/>
              <a:t>wazuh</a:t>
            </a:r>
            <a:r>
              <a:rPr lang="en-US" dirty="0"/>
              <a:t> caught some more vulnerabilities. </a:t>
            </a:r>
          </a:p>
          <a:p>
            <a:r>
              <a:rPr lang="en-US" dirty="0"/>
              <a:t>Technical difficulty faced:</a:t>
            </a:r>
          </a:p>
          <a:p>
            <a:r>
              <a:rPr lang="en-US" dirty="0"/>
              <a:t>At first, after rebooting my vulnerabilities didn’t change, but after rebooting and using command to force a scan “</a:t>
            </a:r>
            <a:r>
              <a:rPr lang="en-US" dirty="0" err="1"/>
              <a:t>sudo</a:t>
            </a:r>
            <a:r>
              <a:rPr lang="en-US" dirty="0"/>
              <a:t> bash triggerScan.sh” the vulnerabilities started increasing.</a:t>
            </a:r>
          </a:p>
          <a:p>
            <a:r>
              <a:rPr lang="en-US" dirty="0"/>
              <a:t>This increase in vulnerabilities are caused by:</a:t>
            </a:r>
          </a:p>
          <a:p>
            <a:pPr marL="457200" indent="-457200">
              <a:buAutoNum type="arabicPeriod"/>
            </a:pPr>
            <a:r>
              <a:rPr lang="en-US" dirty="0"/>
              <a:t>Access version 2016</a:t>
            </a:r>
          </a:p>
          <a:p>
            <a:pPr marL="457200" indent="-457200">
              <a:buAutoNum type="arabicPeriod"/>
            </a:pPr>
            <a:r>
              <a:rPr lang="en-US" dirty="0"/>
              <a:t>Office version 2019</a:t>
            </a:r>
          </a:p>
        </p:txBody>
      </p:sp>
      <p:pic>
        <p:nvPicPr>
          <p:cNvPr id="5" name="Content Placeholder 4">
            <a:extLst>
              <a:ext uri="{FF2B5EF4-FFF2-40B4-BE49-F238E27FC236}">
                <a16:creationId xmlns:a16="http://schemas.microsoft.com/office/drawing/2014/main" id="{DA6653C4-66B0-663E-5EA3-E3A3D551978B}"/>
              </a:ext>
            </a:extLst>
          </p:cNvPr>
          <p:cNvPicPr>
            <a:picLocks noChangeAspect="1"/>
          </p:cNvPicPr>
          <p:nvPr/>
        </p:nvPicPr>
        <p:blipFill>
          <a:blip r:embed="rId2"/>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245473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375F9B46-B67E-8F26-1B42-04CC7CD16385}"/>
              </a:ext>
            </a:extLst>
          </p:cNvPr>
          <p:cNvSpPr>
            <a:spLocks noGrp="1"/>
          </p:cNvSpPr>
          <p:nvPr>
            <p:ph type="title"/>
          </p:nvPr>
        </p:nvSpPr>
        <p:spPr>
          <a:xfrm>
            <a:off x="612648" y="557783"/>
            <a:ext cx="3901736" cy="3130807"/>
          </a:xfrm>
        </p:spPr>
        <p:txBody>
          <a:bodyPr vert="horz" lIns="91440" tIns="45720" rIns="91440" bIns="45720" rtlCol="0" anchor="b">
            <a:normAutofit/>
          </a:bodyPr>
          <a:lstStyle/>
          <a:p>
            <a:pPr>
              <a:lnSpc>
                <a:spcPct val="90000"/>
              </a:lnSpc>
            </a:pPr>
            <a:r>
              <a:rPr lang="en-US" sz="4200">
                <a:solidFill>
                  <a:srgbClr val="FFFFFF"/>
                </a:solidFill>
              </a:rPr>
              <a:t>Priortising the vulnerabilities</a:t>
            </a:r>
          </a:p>
        </p:txBody>
      </p:sp>
      <p:sp>
        <p:nvSpPr>
          <p:cNvPr id="3" name="Content Placeholder 2">
            <a:extLst>
              <a:ext uri="{FF2B5EF4-FFF2-40B4-BE49-F238E27FC236}">
                <a16:creationId xmlns:a16="http://schemas.microsoft.com/office/drawing/2014/main" id="{E3E747E8-CD05-DA3C-73B1-199BE56F1C55}"/>
              </a:ext>
            </a:extLst>
          </p:cNvPr>
          <p:cNvSpPr>
            <a:spLocks noGrp="1"/>
          </p:cNvSpPr>
          <p:nvPr>
            <p:ph idx="1"/>
          </p:nvPr>
        </p:nvSpPr>
        <p:spPr>
          <a:xfrm>
            <a:off x="612648" y="3902206"/>
            <a:ext cx="3901736" cy="2240529"/>
          </a:xfrm>
        </p:spPr>
        <p:txBody>
          <a:bodyPr vert="horz" lIns="91440" tIns="45720" rIns="91440" bIns="45720" rtlCol="0">
            <a:normAutofit fontScale="92500" lnSpcReduction="10000"/>
          </a:bodyPr>
          <a:lstStyle/>
          <a:p>
            <a:r>
              <a:rPr lang="en-US" sz="2800" dirty="0">
                <a:solidFill>
                  <a:srgbClr val="FFFFFF"/>
                </a:solidFill>
              </a:rPr>
              <a:t>Definition: It is a process of assessing the vulnerabilities and ranking them according to the business threats. </a:t>
            </a:r>
          </a:p>
          <a:p>
            <a:endParaRPr lang="en-US" sz="2800" dirty="0">
              <a:solidFill>
                <a:srgbClr val="FFFFFF"/>
              </a:solidFill>
            </a:endParaRPr>
          </a:p>
        </p:txBody>
      </p:sp>
      <p:pic>
        <p:nvPicPr>
          <p:cNvPr id="5" name="Picture 4" descr="An example of a molecular structure">
            <a:extLst>
              <a:ext uri="{FF2B5EF4-FFF2-40B4-BE49-F238E27FC236}">
                <a16:creationId xmlns:a16="http://schemas.microsoft.com/office/drawing/2014/main" id="{35B3B6C3-1CAD-0835-10E7-4A2D762076E4}"/>
              </a:ext>
            </a:extLst>
          </p:cNvPr>
          <p:cNvPicPr>
            <a:picLocks noChangeAspect="1"/>
          </p:cNvPicPr>
          <p:nvPr/>
        </p:nvPicPr>
        <p:blipFill rotWithShape="1">
          <a:blip r:embed="rId2"/>
          <a:srcRect l="4588" r="22868" b="-1"/>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13645665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9BB5-BA99-391A-4648-86092FBE2510}"/>
              </a:ext>
            </a:extLst>
          </p:cNvPr>
          <p:cNvSpPr>
            <a:spLocks noGrp="1"/>
          </p:cNvSpPr>
          <p:nvPr>
            <p:ph type="title"/>
          </p:nvPr>
        </p:nvSpPr>
        <p:spPr/>
        <p:txBody>
          <a:bodyPr/>
          <a:lstStyle/>
          <a:p>
            <a:r>
              <a:rPr lang="en-AU" dirty="0"/>
              <a:t>GIT Repository</a:t>
            </a:r>
          </a:p>
        </p:txBody>
      </p:sp>
      <p:sp>
        <p:nvSpPr>
          <p:cNvPr id="3" name="Content Placeholder 2">
            <a:extLst>
              <a:ext uri="{FF2B5EF4-FFF2-40B4-BE49-F238E27FC236}">
                <a16:creationId xmlns:a16="http://schemas.microsoft.com/office/drawing/2014/main" id="{CC0B5668-1967-F35B-47DC-78F4A984B81A}"/>
              </a:ext>
            </a:extLst>
          </p:cNvPr>
          <p:cNvSpPr>
            <a:spLocks noGrp="1"/>
          </p:cNvSpPr>
          <p:nvPr>
            <p:ph idx="1"/>
          </p:nvPr>
        </p:nvSpPr>
        <p:spPr/>
        <p:txBody>
          <a:bodyPr/>
          <a:lstStyle/>
          <a:p>
            <a:r>
              <a:rPr lang="en-AU" dirty="0">
                <a:hlinkClick r:id="rId2"/>
              </a:rPr>
              <a:t>https://github.com/Tirth-7424/Week7-CTI.git</a:t>
            </a:r>
            <a:endParaRPr lang="en-AU" dirty="0"/>
          </a:p>
          <a:p>
            <a:r>
              <a:rPr lang="en-AU" dirty="0">
                <a:hlinkClick r:id="rId3"/>
              </a:rPr>
              <a:t>git@github.com:Tirth-7424/Week7-CTI.git</a:t>
            </a:r>
            <a:endParaRPr lang="en-AU" dirty="0"/>
          </a:p>
          <a:p>
            <a:r>
              <a:rPr lang="en-US" dirty="0" err="1"/>
              <a:t>gh</a:t>
            </a:r>
            <a:r>
              <a:rPr lang="en-US" dirty="0"/>
              <a:t> repo clone Tirth-7424/Week7-CTI</a:t>
            </a:r>
          </a:p>
          <a:p>
            <a:r>
              <a:rPr lang="en-US" dirty="0"/>
              <a:t>Tools used further in scans:</a:t>
            </a:r>
          </a:p>
          <a:p>
            <a:pPr marL="457200" indent="-457200">
              <a:buAutoNum type="arabicPeriod"/>
            </a:pPr>
            <a:r>
              <a:rPr lang="en-US" dirty="0"/>
              <a:t>Nessus</a:t>
            </a:r>
          </a:p>
          <a:p>
            <a:pPr marL="457200" indent="-457200">
              <a:buAutoNum type="arabicPeriod"/>
            </a:pPr>
            <a:r>
              <a:rPr lang="en-US" dirty="0"/>
              <a:t>Waf00f</a:t>
            </a:r>
          </a:p>
          <a:p>
            <a:pPr marL="457200" indent="-457200">
              <a:buAutoNum type="arabicPeriod"/>
            </a:pPr>
            <a:r>
              <a:rPr lang="en-US" dirty="0"/>
              <a:t>Legion</a:t>
            </a:r>
          </a:p>
          <a:p>
            <a:pPr marL="457200" indent="-457200">
              <a:buAutoNum type="arabicPeriod"/>
            </a:pPr>
            <a:r>
              <a:rPr lang="en-AU" dirty="0" err="1"/>
              <a:t>Nikto</a:t>
            </a:r>
            <a:endParaRPr lang="en-AU" dirty="0"/>
          </a:p>
          <a:p>
            <a:endParaRPr lang="en-AU" dirty="0"/>
          </a:p>
        </p:txBody>
      </p:sp>
    </p:spTree>
    <p:extLst>
      <p:ext uri="{BB962C8B-B14F-4D97-AF65-F5344CB8AC3E}">
        <p14:creationId xmlns:p14="http://schemas.microsoft.com/office/powerpoint/2010/main" val="201797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7E7A-D5C5-6D05-C279-8503861BC213}"/>
              </a:ext>
            </a:extLst>
          </p:cNvPr>
          <p:cNvSpPr>
            <a:spLocks noGrp="1"/>
          </p:cNvSpPr>
          <p:nvPr>
            <p:ph type="title"/>
          </p:nvPr>
        </p:nvSpPr>
        <p:spPr/>
        <p:txBody>
          <a:bodyPr/>
          <a:lstStyle/>
          <a:p>
            <a:r>
              <a:rPr lang="en-AU" dirty="0"/>
              <a:t>Techniques used by Blackcat</a:t>
            </a:r>
          </a:p>
        </p:txBody>
      </p:sp>
      <p:sp>
        <p:nvSpPr>
          <p:cNvPr id="3" name="Content Placeholder 2">
            <a:extLst>
              <a:ext uri="{FF2B5EF4-FFF2-40B4-BE49-F238E27FC236}">
                <a16:creationId xmlns:a16="http://schemas.microsoft.com/office/drawing/2014/main" id="{58F1DC65-9B57-875D-2EE9-77C69E37BB46}"/>
              </a:ext>
            </a:extLst>
          </p:cNvPr>
          <p:cNvSpPr>
            <a:spLocks noGrp="1"/>
          </p:cNvSpPr>
          <p:nvPr>
            <p:ph idx="1"/>
          </p:nvPr>
        </p:nvSpPr>
        <p:spPr/>
        <p:txBody>
          <a:bodyPr/>
          <a:lstStyle/>
          <a:p>
            <a:r>
              <a:rPr lang="en-AU" dirty="0"/>
              <a:t>Before jumping into directly prioritising the vulns, it is important for us to understand which techniques are used by </a:t>
            </a:r>
            <a:r>
              <a:rPr lang="en-AU" dirty="0" err="1"/>
              <a:t>blackcat</a:t>
            </a:r>
            <a:r>
              <a:rPr lang="en-AU" dirty="0"/>
              <a:t>:</a:t>
            </a:r>
          </a:p>
          <a:p>
            <a:pPr marL="457200" indent="-457200">
              <a:buAutoNum type="arabicPeriod"/>
            </a:pPr>
            <a:r>
              <a:rPr lang="en-AU" dirty="0"/>
              <a:t>T1548 </a:t>
            </a:r>
          </a:p>
          <a:p>
            <a:pPr marL="457200" indent="-457200">
              <a:buAutoNum type="arabicPeriod"/>
            </a:pPr>
            <a:r>
              <a:rPr lang="en-AU" dirty="0"/>
              <a:t>T1134</a:t>
            </a:r>
          </a:p>
          <a:p>
            <a:pPr marL="457200" indent="-457200">
              <a:buAutoNum type="arabicPeriod"/>
            </a:pPr>
            <a:r>
              <a:rPr lang="en-AU" dirty="0"/>
              <a:t>T1087</a:t>
            </a:r>
          </a:p>
          <a:p>
            <a:pPr marL="457200" indent="-457200">
              <a:buAutoNum type="arabicPeriod"/>
            </a:pPr>
            <a:r>
              <a:rPr lang="en-AU" dirty="0"/>
              <a:t>T1059</a:t>
            </a:r>
          </a:p>
          <a:p>
            <a:pPr marL="457200" indent="-457200">
              <a:buAutoNum type="arabicPeriod"/>
            </a:pPr>
            <a:r>
              <a:rPr lang="en-AU" dirty="0"/>
              <a:t>T1486</a:t>
            </a:r>
          </a:p>
          <a:p>
            <a:pPr marL="457200" indent="-457200">
              <a:buAutoNum type="arabicPeriod"/>
            </a:pPr>
            <a:r>
              <a:rPr lang="en-AU" dirty="0"/>
              <a:t>T1491</a:t>
            </a:r>
          </a:p>
          <a:p>
            <a:pPr marL="457200" indent="-457200">
              <a:buAutoNum type="arabicPeriod"/>
            </a:pPr>
            <a:r>
              <a:rPr lang="en-AU" dirty="0"/>
              <a:t>T1561</a:t>
            </a:r>
          </a:p>
          <a:p>
            <a:endParaRPr lang="en-AU" dirty="0"/>
          </a:p>
        </p:txBody>
      </p:sp>
      <p:sp>
        <p:nvSpPr>
          <p:cNvPr id="5" name="TextBox 4">
            <a:extLst>
              <a:ext uri="{FF2B5EF4-FFF2-40B4-BE49-F238E27FC236}">
                <a16:creationId xmlns:a16="http://schemas.microsoft.com/office/drawing/2014/main" id="{74CC0E24-C06F-450F-57A6-C43C394A0193}"/>
              </a:ext>
            </a:extLst>
          </p:cNvPr>
          <p:cNvSpPr txBox="1"/>
          <p:nvPr/>
        </p:nvSpPr>
        <p:spPr>
          <a:xfrm>
            <a:off x="2360971" y="2816942"/>
            <a:ext cx="1526458" cy="3693319"/>
          </a:xfrm>
          <a:prstGeom prst="rect">
            <a:avLst/>
          </a:prstGeom>
          <a:noFill/>
        </p:spPr>
        <p:txBody>
          <a:bodyPr wrap="square" rtlCol="0">
            <a:spAutoFit/>
          </a:bodyPr>
          <a:lstStyle/>
          <a:p>
            <a:r>
              <a:rPr lang="en-AU" dirty="0"/>
              <a:t>8. T1083</a:t>
            </a:r>
          </a:p>
          <a:p>
            <a:r>
              <a:rPr lang="en-AU" dirty="0"/>
              <a:t>9. T1222</a:t>
            </a:r>
          </a:p>
          <a:p>
            <a:r>
              <a:rPr lang="en-AU" dirty="0"/>
              <a:t>10. T1070</a:t>
            </a:r>
          </a:p>
          <a:p>
            <a:r>
              <a:rPr lang="en-AU" dirty="0"/>
              <a:t>11. T1490</a:t>
            </a:r>
          </a:p>
          <a:p>
            <a:r>
              <a:rPr lang="en-AU" dirty="0"/>
              <a:t>12. T1570</a:t>
            </a:r>
          </a:p>
          <a:p>
            <a:r>
              <a:rPr lang="en-AU" dirty="0"/>
              <a:t>13. T1112</a:t>
            </a:r>
          </a:p>
          <a:p>
            <a:r>
              <a:rPr lang="en-AU" dirty="0"/>
              <a:t>14. T1135</a:t>
            </a:r>
          </a:p>
          <a:p>
            <a:r>
              <a:rPr lang="en-AU" dirty="0"/>
              <a:t>15. T1069</a:t>
            </a:r>
          </a:p>
          <a:p>
            <a:r>
              <a:rPr lang="en-AU" dirty="0"/>
              <a:t>16. T1018</a:t>
            </a:r>
          </a:p>
          <a:p>
            <a:r>
              <a:rPr lang="en-AU" dirty="0"/>
              <a:t>17. T1489</a:t>
            </a:r>
          </a:p>
          <a:p>
            <a:pPr marL="342900" indent="-342900">
              <a:buAutoNum type="arabicPeriod" startAt="18"/>
            </a:pPr>
            <a:r>
              <a:rPr lang="en-AU" dirty="0"/>
              <a:t>T1082</a:t>
            </a:r>
          </a:p>
          <a:p>
            <a:pPr marL="342900" indent="-342900">
              <a:buAutoNum type="arabicPeriod" startAt="18"/>
            </a:pPr>
            <a:r>
              <a:rPr lang="en-AU" dirty="0"/>
              <a:t> T1033</a:t>
            </a:r>
          </a:p>
          <a:p>
            <a:pPr marL="342900" indent="-342900">
              <a:buAutoNum type="arabicPeriod" startAt="18"/>
            </a:pPr>
            <a:r>
              <a:rPr lang="en-AU" dirty="0"/>
              <a:t> T1047</a:t>
            </a:r>
          </a:p>
        </p:txBody>
      </p:sp>
    </p:spTree>
    <p:extLst>
      <p:ext uri="{BB962C8B-B14F-4D97-AF65-F5344CB8AC3E}">
        <p14:creationId xmlns:p14="http://schemas.microsoft.com/office/powerpoint/2010/main" val="1241566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00E7-2FB4-501B-45B8-2C89760D2CF1}"/>
              </a:ext>
            </a:extLst>
          </p:cNvPr>
          <p:cNvSpPr>
            <a:spLocks noGrp="1"/>
          </p:cNvSpPr>
          <p:nvPr>
            <p:ph type="title"/>
          </p:nvPr>
        </p:nvSpPr>
        <p:spPr/>
        <p:txBody>
          <a:bodyPr/>
          <a:lstStyle/>
          <a:p>
            <a:r>
              <a:rPr lang="en-AU" dirty="0"/>
              <a:t>Let find our first priority Vulnerability</a:t>
            </a:r>
          </a:p>
        </p:txBody>
      </p:sp>
      <p:graphicFrame>
        <p:nvGraphicFramePr>
          <p:cNvPr id="5" name="Table 5">
            <a:extLst>
              <a:ext uri="{FF2B5EF4-FFF2-40B4-BE49-F238E27FC236}">
                <a16:creationId xmlns:a16="http://schemas.microsoft.com/office/drawing/2014/main" id="{9149FD94-606F-6807-F53A-D15E89D6A413}"/>
              </a:ext>
            </a:extLst>
          </p:cNvPr>
          <p:cNvGraphicFramePr>
            <a:graphicFrameLocks noGrp="1"/>
          </p:cNvGraphicFramePr>
          <p:nvPr>
            <p:ph idx="1"/>
            <p:extLst>
              <p:ext uri="{D42A27DB-BD31-4B8C-83A1-F6EECF244321}">
                <p14:modId xmlns:p14="http://schemas.microsoft.com/office/powerpoint/2010/main" val="69416215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271989638"/>
                    </a:ext>
                  </a:extLst>
                </a:gridCol>
                <a:gridCol w="2194560">
                  <a:extLst>
                    <a:ext uri="{9D8B030D-6E8A-4147-A177-3AD203B41FA5}">
                      <a16:colId xmlns:a16="http://schemas.microsoft.com/office/drawing/2014/main" val="1790792467"/>
                    </a:ext>
                  </a:extLst>
                </a:gridCol>
                <a:gridCol w="2194560">
                  <a:extLst>
                    <a:ext uri="{9D8B030D-6E8A-4147-A177-3AD203B41FA5}">
                      <a16:colId xmlns:a16="http://schemas.microsoft.com/office/drawing/2014/main" val="16479781"/>
                    </a:ext>
                  </a:extLst>
                </a:gridCol>
                <a:gridCol w="2194560">
                  <a:extLst>
                    <a:ext uri="{9D8B030D-6E8A-4147-A177-3AD203B41FA5}">
                      <a16:colId xmlns:a16="http://schemas.microsoft.com/office/drawing/2014/main" val="383964984"/>
                    </a:ext>
                  </a:extLst>
                </a:gridCol>
                <a:gridCol w="2194560">
                  <a:extLst>
                    <a:ext uri="{9D8B030D-6E8A-4147-A177-3AD203B41FA5}">
                      <a16:colId xmlns:a16="http://schemas.microsoft.com/office/drawing/2014/main" val="2346480713"/>
                    </a:ext>
                  </a:extLst>
                </a:gridCol>
              </a:tblGrid>
              <a:tr h="370840">
                <a:tc>
                  <a:txBody>
                    <a:bodyPr/>
                    <a:lstStyle/>
                    <a:p>
                      <a:r>
                        <a:rPr lang="en-AU" dirty="0"/>
                        <a:t>CVE no.</a:t>
                      </a:r>
                    </a:p>
                  </a:txBody>
                  <a:tcPr/>
                </a:tc>
                <a:tc>
                  <a:txBody>
                    <a:bodyPr/>
                    <a:lstStyle/>
                    <a:p>
                      <a:r>
                        <a:rPr lang="en-AU" dirty="0"/>
                        <a:t>CWE no.</a:t>
                      </a:r>
                    </a:p>
                  </a:txBody>
                  <a:tcPr/>
                </a:tc>
                <a:tc>
                  <a:txBody>
                    <a:bodyPr/>
                    <a:lstStyle/>
                    <a:p>
                      <a:r>
                        <a:rPr lang="en-AU" dirty="0"/>
                        <a:t>CAPEC ID</a:t>
                      </a:r>
                    </a:p>
                  </a:txBody>
                  <a:tcPr/>
                </a:tc>
                <a:tc>
                  <a:txBody>
                    <a:bodyPr/>
                    <a:lstStyle/>
                    <a:p>
                      <a:r>
                        <a:rPr lang="en-AU" dirty="0"/>
                        <a:t>Attack ID</a:t>
                      </a:r>
                    </a:p>
                  </a:txBody>
                  <a:tcPr/>
                </a:tc>
                <a:tc>
                  <a:txBody>
                    <a:bodyPr/>
                    <a:lstStyle/>
                    <a:p>
                      <a:r>
                        <a:rPr lang="en-AU" dirty="0"/>
                        <a:t>Blackcat </a:t>
                      </a:r>
                    </a:p>
                  </a:txBody>
                  <a:tcPr/>
                </a:tc>
                <a:extLst>
                  <a:ext uri="{0D108BD9-81ED-4DB2-BD59-A6C34878D82A}">
                    <a16:rowId xmlns:a16="http://schemas.microsoft.com/office/drawing/2014/main" val="2163254633"/>
                  </a:ext>
                </a:extLst>
              </a:tr>
              <a:tr h="370840">
                <a:tc>
                  <a:txBody>
                    <a:bodyPr/>
                    <a:lstStyle/>
                    <a:p>
                      <a:r>
                        <a:rPr lang="en-AU" dirty="0"/>
                        <a:t>CVE-2019-1109</a:t>
                      </a:r>
                    </a:p>
                  </a:txBody>
                  <a:tcPr/>
                </a:tc>
                <a:tc>
                  <a:txBody>
                    <a:bodyPr/>
                    <a:lstStyle/>
                    <a:p>
                      <a:r>
                        <a:rPr lang="en-AU" dirty="0"/>
                        <a:t>CWE-20</a:t>
                      </a:r>
                    </a:p>
                  </a:txBody>
                  <a:tcPr/>
                </a:tc>
                <a:tc>
                  <a:txBody>
                    <a:bodyPr/>
                    <a:lstStyle/>
                    <a:p>
                      <a:r>
                        <a:rPr lang="en-AU" dirty="0"/>
                        <a:t>CAPEC-104</a:t>
                      </a:r>
                    </a:p>
                  </a:txBody>
                  <a:tcPr/>
                </a:tc>
                <a:tc>
                  <a:txBody>
                    <a:bodyPr/>
                    <a:lstStyle/>
                    <a:p>
                      <a:r>
                        <a:rPr lang="en-AU" dirty="0"/>
                        <a:t>1548</a:t>
                      </a:r>
                    </a:p>
                  </a:txBody>
                  <a:tcPr/>
                </a:tc>
                <a:tc>
                  <a:txBody>
                    <a:bodyPr/>
                    <a:lstStyle/>
                    <a:p>
                      <a:r>
                        <a:rPr lang="en-AU" dirty="0"/>
                        <a:t>YES</a:t>
                      </a:r>
                    </a:p>
                  </a:txBody>
                  <a:tcPr/>
                </a:tc>
                <a:extLst>
                  <a:ext uri="{0D108BD9-81ED-4DB2-BD59-A6C34878D82A}">
                    <a16:rowId xmlns:a16="http://schemas.microsoft.com/office/drawing/2014/main" val="3903719178"/>
                  </a:ext>
                </a:extLst>
              </a:tr>
            </a:tbl>
          </a:graphicData>
        </a:graphic>
      </p:graphicFrame>
      <p:sp>
        <p:nvSpPr>
          <p:cNvPr id="6" name="TextBox 5">
            <a:extLst>
              <a:ext uri="{FF2B5EF4-FFF2-40B4-BE49-F238E27FC236}">
                <a16:creationId xmlns:a16="http://schemas.microsoft.com/office/drawing/2014/main" id="{F9E71AEF-D915-8CE5-F2F4-C4DBA86E3FDF}"/>
              </a:ext>
            </a:extLst>
          </p:cNvPr>
          <p:cNvSpPr txBox="1"/>
          <p:nvPr/>
        </p:nvSpPr>
        <p:spPr>
          <a:xfrm>
            <a:off x="609600" y="2848293"/>
            <a:ext cx="10972800" cy="2585323"/>
          </a:xfrm>
          <a:prstGeom prst="rect">
            <a:avLst/>
          </a:prstGeom>
          <a:noFill/>
        </p:spPr>
        <p:txBody>
          <a:bodyPr wrap="square" rtlCol="0">
            <a:spAutoFit/>
          </a:bodyPr>
          <a:lstStyle/>
          <a:p>
            <a:r>
              <a:rPr lang="en-AU" dirty="0"/>
              <a:t>Description:</a:t>
            </a:r>
          </a:p>
          <a:p>
            <a:r>
              <a:rPr lang="en-AU" dirty="0"/>
              <a:t>After going in </a:t>
            </a:r>
            <a:r>
              <a:rPr lang="en-AU" dirty="0" err="1"/>
              <a:t>wazuh</a:t>
            </a:r>
            <a:r>
              <a:rPr lang="en-AU" dirty="0"/>
              <a:t> and looking for a critical vulnerability, I found CVE-2019-1109. </a:t>
            </a:r>
          </a:p>
          <a:p>
            <a:r>
              <a:rPr lang="en-AU" dirty="0"/>
              <a:t>I connected the CVE number to CWE number and traced the </a:t>
            </a:r>
            <a:r>
              <a:rPr lang="en-AU" dirty="0" err="1"/>
              <a:t>capec</a:t>
            </a:r>
            <a:r>
              <a:rPr lang="en-AU" dirty="0"/>
              <a:t> number, there were many </a:t>
            </a:r>
            <a:r>
              <a:rPr lang="en-AU" dirty="0" err="1"/>
              <a:t>capec</a:t>
            </a:r>
            <a:r>
              <a:rPr lang="en-AU" dirty="0"/>
              <a:t> ID available but after checking all the IDs, I found technique 1548 being used in CAPEC-104. This vulnerability does cross zone scripting it has parent </a:t>
            </a:r>
            <a:r>
              <a:rPr lang="en-AU" dirty="0" err="1"/>
              <a:t>capec</a:t>
            </a:r>
            <a:r>
              <a:rPr lang="en-AU" dirty="0"/>
              <a:t> which does privilege the escalation by using T1548. </a:t>
            </a:r>
          </a:p>
          <a:p>
            <a:endParaRPr lang="en-AU" dirty="0"/>
          </a:p>
          <a:p>
            <a:r>
              <a:rPr lang="en-AU" dirty="0"/>
              <a:t>Hence, this vulnerability should be prioritised to specifically be safe from </a:t>
            </a:r>
            <a:r>
              <a:rPr lang="en-AU" dirty="0" err="1"/>
              <a:t>BlackCat</a:t>
            </a:r>
            <a:r>
              <a:rPr lang="en-AU" dirty="0"/>
              <a:t> ransomware.</a:t>
            </a:r>
          </a:p>
          <a:p>
            <a:endParaRPr lang="en-AU" dirty="0"/>
          </a:p>
        </p:txBody>
      </p:sp>
    </p:spTree>
    <p:extLst>
      <p:ext uri="{BB962C8B-B14F-4D97-AF65-F5344CB8AC3E}">
        <p14:creationId xmlns:p14="http://schemas.microsoft.com/office/powerpoint/2010/main" val="137609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DB95-6FE0-58E4-DF2F-CB7524AE78C2}"/>
              </a:ext>
            </a:extLst>
          </p:cNvPr>
          <p:cNvSpPr>
            <a:spLocks noGrp="1"/>
          </p:cNvSpPr>
          <p:nvPr>
            <p:ph type="title"/>
          </p:nvPr>
        </p:nvSpPr>
        <p:spPr/>
        <p:txBody>
          <a:bodyPr/>
          <a:lstStyle/>
          <a:p>
            <a:r>
              <a:rPr lang="en-AU" dirty="0"/>
              <a:t>Proof for first </a:t>
            </a:r>
            <a:r>
              <a:rPr lang="en-AU" dirty="0" err="1"/>
              <a:t>priortization</a:t>
            </a:r>
            <a:endParaRPr lang="en-AU" dirty="0"/>
          </a:p>
        </p:txBody>
      </p:sp>
      <p:pic>
        <p:nvPicPr>
          <p:cNvPr id="5" name="Content Placeholder 4" descr="A screenshot of a computer&#10;&#10;Description automatically generated">
            <a:extLst>
              <a:ext uri="{FF2B5EF4-FFF2-40B4-BE49-F238E27FC236}">
                <a16:creationId xmlns:a16="http://schemas.microsoft.com/office/drawing/2014/main" id="{A56B45E6-7F29-C5FB-B8A0-344BCB3C4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83347"/>
            <a:ext cx="4015840" cy="2258910"/>
          </a:xfrm>
        </p:spPr>
      </p:pic>
      <p:pic>
        <p:nvPicPr>
          <p:cNvPr id="7" name="Picture 6">
            <a:extLst>
              <a:ext uri="{FF2B5EF4-FFF2-40B4-BE49-F238E27FC236}">
                <a16:creationId xmlns:a16="http://schemas.microsoft.com/office/drawing/2014/main" id="{B8E70AFD-8943-A41A-67B2-CEBE855D832A}"/>
              </a:ext>
            </a:extLst>
          </p:cNvPr>
          <p:cNvPicPr>
            <a:picLocks noChangeAspect="1"/>
          </p:cNvPicPr>
          <p:nvPr/>
        </p:nvPicPr>
        <p:blipFill>
          <a:blip r:embed="rId3"/>
          <a:stretch>
            <a:fillRect/>
          </a:stretch>
        </p:blipFill>
        <p:spPr>
          <a:xfrm>
            <a:off x="7566560" y="1883347"/>
            <a:ext cx="4015840" cy="2258910"/>
          </a:xfrm>
          <a:prstGeom prst="rect">
            <a:avLst/>
          </a:prstGeom>
        </p:spPr>
      </p:pic>
      <p:pic>
        <p:nvPicPr>
          <p:cNvPr id="9" name="Picture 8">
            <a:extLst>
              <a:ext uri="{FF2B5EF4-FFF2-40B4-BE49-F238E27FC236}">
                <a16:creationId xmlns:a16="http://schemas.microsoft.com/office/drawing/2014/main" id="{CC8C7FDA-3124-A31A-8FB5-6960A0C29B5C}"/>
              </a:ext>
            </a:extLst>
          </p:cNvPr>
          <p:cNvPicPr>
            <a:picLocks noChangeAspect="1"/>
          </p:cNvPicPr>
          <p:nvPr/>
        </p:nvPicPr>
        <p:blipFill>
          <a:blip r:embed="rId4"/>
          <a:stretch>
            <a:fillRect/>
          </a:stretch>
        </p:blipFill>
        <p:spPr>
          <a:xfrm>
            <a:off x="7566559" y="4595554"/>
            <a:ext cx="4015841" cy="226244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7F2B0E7-2F69-A727-E37A-EF4AEBED7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4568876"/>
            <a:ext cx="4015840" cy="2258910"/>
          </a:xfrm>
          <a:prstGeom prst="rect">
            <a:avLst/>
          </a:prstGeom>
        </p:spPr>
      </p:pic>
      <p:cxnSp>
        <p:nvCxnSpPr>
          <p:cNvPr id="13" name="Straight Arrow Connector 12">
            <a:extLst>
              <a:ext uri="{FF2B5EF4-FFF2-40B4-BE49-F238E27FC236}">
                <a16:creationId xmlns:a16="http://schemas.microsoft.com/office/drawing/2014/main" id="{15D5C2BB-A044-C1FA-7596-FBE88B39A58F}"/>
              </a:ext>
            </a:extLst>
          </p:cNvPr>
          <p:cNvCxnSpPr>
            <a:cxnSpLocks/>
            <a:stCxn id="5" idx="3"/>
            <a:endCxn id="7" idx="1"/>
          </p:cNvCxnSpPr>
          <p:nvPr/>
        </p:nvCxnSpPr>
        <p:spPr>
          <a:xfrm>
            <a:off x="4625440" y="3012802"/>
            <a:ext cx="2941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CC914F-E16C-D422-577E-F75F4F8780A4}"/>
              </a:ext>
            </a:extLst>
          </p:cNvPr>
          <p:cNvCxnSpPr>
            <a:stCxn id="7" idx="2"/>
            <a:endCxn id="9" idx="0"/>
          </p:cNvCxnSpPr>
          <p:nvPr/>
        </p:nvCxnSpPr>
        <p:spPr>
          <a:xfrm>
            <a:off x="9574480" y="4142257"/>
            <a:ext cx="0" cy="45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C05671-3430-C340-7798-010AED992E5F}"/>
              </a:ext>
            </a:extLst>
          </p:cNvPr>
          <p:cNvCxnSpPr>
            <a:stCxn id="9" idx="1"/>
            <a:endCxn id="11" idx="3"/>
          </p:cNvCxnSpPr>
          <p:nvPr/>
        </p:nvCxnSpPr>
        <p:spPr>
          <a:xfrm flipH="1" flipV="1">
            <a:off x="4625440" y="5698331"/>
            <a:ext cx="2941119" cy="2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98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E57F-25DA-60D4-0E4F-257EDD34D209}"/>
              </a:ext>
            </a:extLst>
          </p:cNvPr>
          <p:cNvSpPr>
            <a:spLocks noGrp="1"/>
          </p:cNvSpPr>
          <p:nvPr>
            <p:ph type="title"/>
          </p:nvPr>
        </p:nvSpPr>
        <p:spPr/>
        <p:txBody>
          <a:bodyPr/>
          <a:lstStyle/>
          <a:p>
            <a:r>
              <a:rPr lang="en-AU"/>
              <a:t>Second </a:t>
            </a:r>
            <a:r>
              <a:rPr lang="en-AU" dirty="0"/>
              <a:t>vulnerability for prioritization</a:t>
            </a:r>
          </a:p>
        </p:txBody>
      </p:sp>
      <p:graphicFrame>
        <p:nvGraphicFramePr>
          <p:cNvPr id="4" name="Table 4">
            <a:extLst>
              <a:ext uri="{FF2B5EF4-FFF2-40B4-BE49-F238E27FC236}">
                <a16:creationId xmlns:a16="http://schemas.microsoft.com/office/drawing/2014/main" id="{BF27895E-9EAC-F28A-950D-3CB22B9E59EA}"/>
              </a:ext>
            </a:extLst>
          </p:cNvPr>
          <p:cNvGraphicFramePr>
            <a:graphicFrameLocks noGrp="1"/>
          </p:cNvGraphicFramePr>
          <p:nvPr>
            <p:ph idx="1"/>
            <p:extLst>
              <p:ext uri="{D42A27DB-BD31-4B8C-83A1-F6EECF244321}">
                <p14:modId xmlns:p14="http://schemas.microsoft.com/office/powerpoint/2010/main" val="310412733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277961908"/>
                    </a:ext>
                  </a:extLst>
                </a:gridCol>
                <a:gridCol w="2743200">
                  <a:extLst>
                    <a:ext uri="{9D8B030D-6E8A-4147-A177-3AD203B41FA5}">
                      <a16:colId xmlns:a16="http://schemas.microsoft.com/office/drawing/2014/main" val="1094896570"/>
                    </a:ext>
                  </a:extLst>
                </a:gridCol>
                <a:gridCol w="2743200">
                  <a:extLst>
                    <a:ext uri="{9D8B030D-6E8A-4147-A177-3AD203B41FA5}">
                      <a16:colId xmlns:a16="http://schemas.microsoft.com/office/drawing/2014/main" val="3717993619"/>
                    </a:ext>
                  </a:extLst>
                </a:gridCol>
                <a:gridCol w="2743200">
                  <a:extLst>
                    <a:ext uri="{9D8B030D-6E8A-4147-A177-3AD203B41FA5}">
                      <a16:colId xmlns:a16="http://schemas.microsoft.com/office/drawing/2014/main" val="1587541523"/>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ATTACK ID</a:t>
                      </a:r>
                    </a:p>
                  </a:txBody>
                  <a:tcPr/>
                </a:tc>
                <a:tc>
                  <a:txBody>
                    <a:bodyPr/>
                    <a:lstStyle/>
                    <a:p>
                      <a:r>
                        <a:rPr lang="en-AU" dirty="0"/>
                        <a:t>Black Cat</a:t>
                      </a:r>
                    </a:p>
                  </a:txBody>
                  <a:tcPr/>
                </a:tc>
                <a:extLst>
                  <a:ext uri="{0D108BD9-81ED-4DB2-BD59-A6C34878D82A}">
                    <a16:rowId xmlns:a16="http://schemas.microsoft.com/office/drawing/2014/main" val="1700180184"/>
                  </a:ext>
                </a:extLst>
              </a:tr>
              <a:tr h="370840">
                <a:tc>
                  <a:txBody>
                    <a:bodyPr/>
                    <a:lstStyle/>
                    <a:p>
                      <a:r>
                        <a:rPr lang="en-AU" dirty="0"/>
                        <a:t>CVE-2020-16949</a:t>
                      </a:r>
                    </a:p>
                  </a:txBody>
                  <a:tcPr/>
                </a:tc>
                <a:tc>
                  <a:txBody>
                    <a:bodyPr/>
                    <a:lstStyle/>
                    <a:p>
                      <a:r>
                        <a:rPr lang="en-AU" dirty="0"/>
                        <a:t>CWE-401</a:t>
                      </a:r>
                    </a:p>
                  </a:txBody>
                  <a:tcPr/>
                </a:tc>
                <a:tc>
                  <a:txBody>
                    <a:bodyPr/>
                    <a:lstStyle/>
                    <a:p>
                      <a:r>
                        <a:rPr lang="en-AU" dirty="0"/>
                        <a:t>T1561</a:t>
                      </a:r>
                    </a:p>
                  </a:txBody>
                  <a:tcPr/>
                </a:tc>
                <a:tc>
                  <a:txBody>
                    <a:bodyPr/>
                    <a:lstStyle/>
                    <a:p>
                      <a:r>
                        <a:rPr lang="en-AU" dirty="0"/>
                        <a:t>Yes</a:t>
                      </a:r>
                    </a:p>
                  </a:txBody>
                  <a:tcPr/>
                </a:tc>
                <a:extLst>
                  <a:ext uri="{0D108BD9-81ED-4DB2-BD59-A6C34878D82A}">
                    <a16:rowId xmlns:a16="http://schemas.microsoft.com/office/drawing/2014/main" val="1081917759"/>
                  </a:ext>
                </a:extLst>
              </a:tr>
            </a:tbl>
          </a:graphicData>
        </a:graphic>
      </p:graphicFrame>
      <p:sp>
        <p:nvSpPr>
          <p:cNvPr id="5" name="TextBox 4">
            <a:extLst>
              <a:ext uri="{FF2B5EF4-FFF2-40B4-BE49-F238E27FC236}">
                <a16:creationId xmlns:a16="http://schemas.microsoft.com/office/drawing/2014/main" id="{E81270CE-9070-B4F6-7268-1AA105821FCE}"/>
              </a:ext>
            </a:extLst>
          </p:cNvPr>
          <p:cNvSpPr txBox="1"/>
          <p:nvPr/>
        </p:nvSpPr>
        <p:spPr>
          <a:xfrm>
            <a:off x="609600" y="2848293"/>
            <a:ext cx="10972800" cy="1754326"/>
          </a:xfrm>
          <a:prstGeom prst="rect">
            <a:avLst/>
          </a:prstGeom>
          <a:noFill/>
        </p:spPr>
        <p:txBody>
          <a:bodyPr wrap="square" rtlCol="0">
            <a:spAutoFit/>
          </a:bodyPr>
          <a:lstStyle/>
          <a:p>
            <a:r>
              <a:rPr lang="en-AU" dirty="0"/>
              <a:t>Explanation: This CVE is taken from </a:t>
            </a:r>
            <a:r>
              <a:rPr lang="en-AU" dirty="0" err="1"/>
              <a:t>wazuh</a:t>
            </a:r>
            <a:r>
              <a:rPr lang="en-AU" dirty="0"/>
              <a:t> scan and if we trace it then the CWE results to be CWE-401.</a:t>
            </a:r>
          </a:p>
          <a:p>
            <a:r>
              <a:rPr lang="en-AU" dirty="0"/>
              <a:t>Here, after reading careful information, which gives following information:</a:t>
            </a:r>
          </a:p>
          <a:p>
            <a:r>
              <a:rPr lang="en-US" b="0" i="0" dirty="0">
                <a:solidFill>
                  <a:srgbClr val="000000"/>
                </a:solidFill>
                <a:effectLst/>
                <a:latin typeface="Verdana" panose="020B0604030504040204" pitchFamily="34" charset="0"/>
              </a:rPr>
              <a:t>‘The product does not sufficiently track and release allocated memory after it has been used, which slowly consumes remaining memory.’</a:t>
            </a:r>
          </a:p>
          <a:p>
            <a:r>
              <a:rPr lang="en-AU" dirty="0"/>
              <a:t>The above information matches with the characteristics of T1561, hence we can prioritise that vuln. </a:t>
            </a:r>
          </a:p>
          <a:p>
            <a:endParaRPr lang="en-AU" dirty="0"/>
          </a:p>
        </p:txBody>
      </p:sp>
    </p:spTree>
    <p:extLst>
      <p:ext uri="{BB962C8B-B14F-4D97-AF65-F5344CB8AC3E}">
        <p14:creationId xmlns:p14="http://schemas.microsoft.com/office/powerpoint/2010/main" val="1682665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247C-EDF5-8004-F72C-5A1D0FF5C5DE}"/>
              </a:ext>
            </a:extLst>
          </p:cNvPr>
          <p:cNvSpPr>
            <a:spLocks noGrp="1"/>
          </p:cNvSpPr>
          <p:nvPr>
            <p:ph type="title"/>
          </p:nvPr>
        </p:nvSpPr>
        <p:spPr/>
        <p:txBody>
          <a:bodyPr/>
          <a:lstStyle/>
          <a:p>
            <a:r>
              <a:rPr lang="en-AU" dirty="0"/>
              <a:t>Proof of research for vuln no. 2</a:t>
            </a:r>
          </a:p>
        </p:txBody>
      </p:sp>
      <p:pic>
        <p:nvPicPr>
          <p:cNvPr id="5" name="Content Placeholder 4">
            <a:extLst>
              <a:ext uri="{FF2B5EF4-FFF2-40B4-BE49-F238E27FC236}">
                <a16:creationId xmlns:a16="http://schemas.microsoft.com/office/drawing/2014/main" id="{11D97175-AFD6-7FE6-4886-477D6458A044}"/>
              </a:ext>
            </a:extLst>
          </p:cNvPr>
          <p:cNvPicPr>
            <a:picLocks noGrp="1" noChangeAspect="1"/>
          </p:cNvPicPr>
          <p:nvPr>
            <p:ph idx="1"/>
          </p:nvPr>
        </p:nvPicPr>
        <p:blipFill>
          <a:blip r:embed="rId2"/>
          <a:stretch>
            <a:fillRect/>
          </a:stretch>
        </p:blipFill>
        <p:spPr>
          <a:xfrm>
            <a:off x="609601" y="2076132"/>
            <a:ext cx="3895230" cy="2191067"/>
          </a:xfrm>
        </p:spPr>
      </p:pic>
      <p:pic>
        <p:nvPicPr>
          <p:cNvPr id="7" name="Picture 6">
            <a:extLst>
              <a:ext uri="{FF2B5EF4-FFF2-40B4-BE49-F238E27FC236}">
                <a16:creationId xmlns:a16="http://schemas.microsoft.com/office/drawing/2014/main" id="{FB3BB48C-7DEF-9F27-9BE5-EA14B18EFB7C}"/>
              </a:ext>
            </a:extLst>
          </p:cNvPr>
          <p:cNvPicPr>
            <a:picLocks noChangeAspect="1"/>
          </p:cNvPicPr>
          <p:nvPr/>
        </p:nvPicPr>
        <p:blipFill>
          <a:blip r:embed="rId3"/>
          <a:stretch>
            <a:fillRect/>
          </a:stretch>
        </p:blipFill>
        <p:spPr>
          <a:xfrm>
            <a:off x="7687170" y="2076132"/>
            <a:ext cx="3895230" cy="2191067"/>
          </a:xfrm>
          <a:prstGeom prst="rect">
            <a:avLst/>
          </a:prstGeom>
        </p:spPr>
      </p:pic>
      <p:pic>
        <p:nvPicPr>
          <p:cNvPr id="9" name="Picture 8">
            <a:extLst>
              <a:ext uri="{FF2B5EF4-FFF2-40B4-BE49-F238E27FC236}">
                <a16:creationId xmlns:a16="http://schemas.microsoft.com/office/drawing/2014/main" id="{F2445762-2399-8F6B-E098-D8E932E0665E}"/>
              </a:ext>
            </a:extLst>
          </p:cNvPr>
          <p:cNvPicPr>
            <a:picLocks noChangeAspect="1"/>
          </p:cNvPicPr>
          <p:nvPr/>
        </p:nvPicPr>
        <p:blipFill>
          <a:blip r:embed="rId4"/>
          <a:stretch>
            <a:fillRect/>
          </a:stretch>
        </p:blipFill>
        <p:spPr>
          <a:xfrm>
            <a:off x="4148385" y="4666933"/>
            <a:ext cx="3895230" cy="2191067"/>
          </a:xfrm>
          <a:prstGeom prst="rect">
            <a:avLst/>
          </a:prstGeom>
        </p:spPr>
      </p:pic>
    </p:spTree>
    <p:extLst>
      <p:ext uri="{BB962C8B-B14F-4D97-AF65-F5344CB8AC3E}">
        <p14:creationId xmlns:p14="http://schemas.microsoft.com/office/powerpoint/2010/main" val="175797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5077-D44A-2FD3-25A6-4E379F6FB0A7}"/>
              </a:ext>
            </a:extLst>
          </p:cNvPr>
          <p:cNvSpPr>
            <a:spLocks noGrp="1"/>
          </p:cNvSpPr>
          <p:nvPr>
            <p:ph type="title"/>
          </p:nvPr>
        </p:nvSpPr>
        <p:spPr/>
        <p:txBody>
          <a:bodyPr/>
          <a:lstStyle/>
          <a:p>
            <a:r>
              <a:rPr lang="en-AU" dirty="0"/>
              <a:t>Third vulnerability for prioritization</a:t>
            </a:r>
          </a:p>
        </p:txBody>
      </p:sp>
      <p:graphicFrame>
        <p:nvGraphicFramePr>
          <p:cNvPr id="12" name="Table 12">
            <a:extLst>
              <a:ext uri="{FF2B5EF4-FFF2-40B4-BE49-F238E27FC236}">
                <a16:creationId xmlns:a16="http://schemas.microsoft.com/office/drawing/2014/main" id="{5BA89E5B-6465-E74E-DB38-DA3428E4D02B}"/>
              </a:ext>
            </a:extLst>
          </p:cNvPr>
          <p:cNvGraphicFramePr>
            <a:graphicFrameLocks noGrp="1"/>
          </p:cNvGraphicFramePr>
          <p:nvPr>
            <p:ph idx="1"/>
            <p:extLst>
              <p:ext uri="{D42A27DB-BD31-4B8C-83A1-F6EECF244321}">
                <p14:modId xmlns:p14="http://schemas.microsoft.com/office/powerpoint/2010/main" val="1568545301"/>
              </p:ext>
            </p:extLst>
          </p:nvPr>
        </p:nvGraphicFramePr>
        <p:xfrm>
          <a:off x="609600" y="2106613"/>
          <a:ext cx="10972800" cy="7416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682924780"/>
                    </a:ext>
                  </a:extLst>
                </a:gridCol>
                <a:gridCol w="2194560">
                  <a:extLst>
                    <a:ext uri="{9D8B030D-6E8A-4147-A177-3AD203B41FA5}">
                      <a16:colId xmlns:a16="http://schemas.microsoft.com/office/drawing/2014/main" val="2358536563"/>
                    </a:ext>
                  </a:extLst>
                </a:gridCol>
                <a:gridCol w="2194560">
                  <a:extLst>
                    <a:ext uri="{9D8B030D-6E8A-4147-A177-3AD203B41FA5}">
                      <a16:colId xmlns:a16="http://schemas.microsoft.com/office/drawing/2014/main" val="1636743586"/>
                    </a:ext>
                  </a:extLst>
                </a:gridCol>
                <a:gridCol w="2194560">
                  <a:extLst>
                    <a:ext uri="{9D8B030D-6E8A-4147-A177-3AD203B41FA5}">
                      <a16:colId xmlns:a16="http://schemas.microsoft.com/office/drawing/2014/main" val="2600864827"/>
                    </a:ext>
                  </a:extLst>
                </a:gridCol>
                <a:gridCol w="2194560">
                  <a:extLst>
                    <a:ext uri="{9D8B030D-6E8A-4147-A177-3AD203B41FA5}">
                      <a16:colId xmlns:a16="http://schemas.microsoft.com/office/drawing/2014/main" val="3521291095"/>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 ID</a:t>
                      </a:r>
                    </a:p>
                  </a:txBody>
                  <a:tcPr/>
                </a:tc>
                <a:tc>
                  <a:txBody>
                    <a:bodyPr/>
                    <a:lstStyle/>
                    <a:p>
                      <a:r>
                        <a:rPr lang="en-AU" dirty="0"/>
                        <a:t>ATTACK ID</a:t>
                      </a:r>
                    </a:p>
                  </a:txBody>
                  <a:tcPr/>
                </a:tc>
                <a:tc>
                  <a:txBody>
                    <a:bodyPr/>
                    <a:lstStyle/>
                    <a:p>
                      <a:r>
                        <a:rPr lang="en-AU" dirty="0" err="1"/>
                        <a:t>BlackCat</a:t>
                      </a:r>
                      <a:endParaRPr lang="en-AU" dirty="0"/>
                    </a:p>
                  </a:txBody>
                  <a:tcPr/>
                </a:tc>
                <a:extLst>
                  <a:ext uri="{0D108BD9-81ED-4DB2-BD59-A6C34878D82A}">
                    <a16:rowId xmlns:a16="http://schemas.microsoft.com/office/drawing/2014/main" val="3432661798"/>
                  </a:ext>
                </a:extLst>
              </a:tr>
              <a:tr h="370840">
                <a:tc>
                  <a:txBody>
                    <a:bodyPr/>
                    <a:lstStyle/>
                    <a:p>
                      <a:r>
                        <a:rPr lang="en-AU" sz="1800" b="0" i="0" kern="1200" dirty="0">
                          <a:solidFill>
                            <a:schemeClr val="dk1"/>
                          </a:solidFill>
                          <a:effectLst/>
                          <a:latin typeface="+mn-lt"/>
                          <a:ea typeface="+mn-ea"/>
                          <a:cs typeface="+mn-cs"/>
                        </a:rPr>
                        <a:t>CVE-2021-1711</a:t>
                      </a:r>
                      <a:endParaRPr lang="en-AU" dirty="0"/>
                    </a:p>
                  </a:txBody>
                  <a:tcPr/>
                </a:tc>
                <a:tc>
                  <a:txBody>
                    <a:bodyPr/>
                    <a:lstStyle/>
                    <a:p>
                      <a:r>
                        <a:rPr lang="en-AU" dirty="0"/>
                        <a:t>-</a:t>
                      </a:r>
                    </a:p>
                  </a:txBody>
                  <a:tcPr/>
                </a:tc>
                <a:tc>
                  <a:txBody>
                    <a:bodyPr/>
                    <a:lstStyle/>
                    <a:p>
                      <a:r>
                        <a:rPr lang="en-AU" dirty="0"/>
                        <a:t>-</a:t>
                      </a:r>
                    </a:p>
                  </a:txBody>
                  <a:tcPr/>
                </a:tc>
                <a:tc>
                  <a:txBody>
                    <a:bodyPr/>
                    <a:lstStyle/>
                    <a:p>
                      <a:r>
                        <a:rPr lang="en-AU" dirty="0"/>
                        <a:t>T1018</a:t>
                      </a:r>
                    </a:p>
                  </a:txBody>
                  <a:tcPr/>
                </a:tc>
                <a:tc>
                  <a:txBody>
                    <a:bodyPr/>
                    <a:lstStyle/>
                    <a:p>
                      <a:r>
                        <a:rPr lang="en-AU" dirty="0"/>
                        <a:t>Yes</a:t>
                      </a:r>
                    </a:p>
                  </a:txBody>
                  <a:tcPr/>
                </a:tc>
                <a:extLst>
                  <a:ext uri="{0D108BD9-81ED-4DB2-BD59-A6C34878D82A}">
                    <a16:rowId xmlns:a16="http://schemas.microsoft.com/office/drawing/2014/main" val="1294162175"/>
                  </a:ext>
                </a:extLst>
              </a:tr>
            </a:tbl>
          </a:graphicData>
        </a:graphic>
      </p:graphicFrame>
      <p:sp>
        <p:nvSpPr>
          <p:cNvPr id="13" name="TextBox 12">
            <a:extLst>
              <a:ext uri="{FF2B5EF4-FFF2-40B4-BE49-F238E27FC236}">
                <a16:creationId xmlns:a16="http://schemas.microsoft.com/office/drawing/2014/main" id="{5F4D746A-46C1-0203-303F-2158AA1D199B}"/>
              </a:ext>
            </a:extLst>
          </p:cNvPr>
          <p:cNvSpPr txBox="1"/>
          <p:nvPr/>
        </p:nvSpPr>
        <p:spPr>
          <a:xfrm>
            <a:off x="609600" y="2848293"/>
            <a:ext cx="10972800" cy="2031325"/>
          </a:xfrm>
          <a:prstGeom prst="rect">
            <a:avLst/>
          </a:prstGeom>
          <a:noFill/>
        </p:spPr>
        <p:txBody>
          <a:bodyPr wrap="square" rtlCol="0">
            <a:spAutoFit/>
          </a:bodyPr>
          <a:lstStyle/>
          <a:p>
            <a:r>
              <a:rPr lang="en-AU" dirty="0"/>
              <a:t>The main reason for choosing this vulnerability is its relevancy of using technique and the CVVS2 score.</a:t>
            </a:r>
          </a:p>
          <a:p>
            <a:r>
              <a:rPr lang="en-AU" dirty="0"/>
              <a:t>The CVSS2 score for this vuln is 9.3 which is considerably very high. Here, After reading the description of the CVE, I found insufficient information for CAPEC ID but according to information of NVD government website, this vulnerability gives the remote access and leads to leak in information, hence, after careful consideration, I found, attach technique T1018 is very similar to the technique used by this CVE, hence, it is very important to prioritize the vuln. </a:t>
            </a:r>
          </a:p>
          <a:p>
            <a:endParaRPr lang="en-AU" dirty="0"/>
          </a:p>
        </p:txBody>
      </p:sp>
    </p:spTree>
    <p:extLst>
      <p:ext uri="{BB962C8B-B14F-4D97-AF65-F5344CB8AC3E}">
        <p14:creationId xmlns:p14="http://schemas.microsoft.com/office/powerpoint/2010/main" val="256046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F97A-3E57-5819-28BC-5F6C59FEFCDB}"/>
              </a:ext>
            </a:extLst>
          </p:cNvPr>
          <p:cNvSpPr>
            <a:spLocks noGrp="1"/>
          </p:cNvSpPr>
          <p:nvPr>
            <p:ph type="title"/>
          </p:nvPr>
        </p:nvSpPr>
        <p:spPr/>
        <p:txBody>
          <a:bodyPr/>
          <a:lstStyle/>
          <a:p>
            <a:r>
              <a:rPr lang="en-AU" dirty="0"/>
              <a:t>Prioritising vulnerability no. 4</a:t>
            </a:r>
          </a:p>
        </p:txBody>
      </p:sp>
      <p:graphicFrame>
        <p:nvGraphicFramePr>
          <p:cNvPr id="4" name="Table 4">
            <a:extLst>
              <a:ext uri="{FF2B5EF4-FFF2-40B4-BE49-F238E27FC236}">
                <a16:creationId xmlns:a16="http://schemas.microsoft.com/office/drawing/2014/main" id="{01BF7627-7F4F-39BA-E8B2-7FAF58D56700}"/>
              </a:ext>
            </a:extLst>
          </p:cNvPr>
          <p:cNvGraphicFramePr>
            <a:graphicFrameLocks noGrp="1"/>
          </p:cNvGraphicFramePr>
          <p:nvPr>
            <p:ph idx="1"/>
            <p:extLst>
              <p:ext uri="{D42A27DB-BD31-4B8C-83A1-F6EECF244321}">
                <p14:modId xmlns:p14="http://schemas.microsoft.com/office/powerpoint/2010/main" val="2082833831"/>
              </p:ext>
            </p:extLst>
          </p:nvPr>
        </p:nvGraphicFramePr>
        <p:xfrm>
          <a:off x="609600" y="2106613"/>
          <a:ext cx="10972800" cy="101092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328687052"/>
                    </a:ext>
                  </a:extLst>
                </a:gridCol>
                <a:gridCol w="2194560">
                  <a:extLst>
                    <a:ext uri="{9D8B030D-6E8A-4147-A177-3AD203B41FA5}">
                      <a16:colId xmlns:a16="http://schemas.microsoft.com/office/drawing/2014/main" val="1131833535"/>
                    </a:ext>
                  </a:extLst>
                </a:gridCol>
                <a:gridCol w="2194560">
                  <a:extLst>
                    <a:ext uri="{9D8B030D-6E8A-4147-A177-3AD203B41FA5}">
                      <a16:colId xmlns:a16="http://schemas.microsoft.com/office/drawing/2014/main" val="1986310205"/>
                    </a:ext>
                  </a:extLst>
                </a:gridCol>
                <a:gridCol w="2194560">
                  <a:extLst>
                    <a:ext uri="{9D8B030D-6E8A-4147-A177-3AD203B41FA5}">
                      <a16:colId xmlns:a16="http://schemas.microsoft.com/office/drawing/2014/main" val="3505320098"/>
                    </a:ext>
                  </a:extLst>
                </a:gridCol>
                <a:gridCol w="2194560">
                  <a:extLst>
                    <a:ext uri="{9D8B030D-6E8A-4147-A177-3AD203B41FA5}">
                      <a16:colId xmlns:a16="http://schemas.microsoft.com/office/drawing/2014/main" val="3478805364"/>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a:t>
                      </a:r>
                    </a:p>
                  </a:txBody>
                  <a:tcPr/>
                </a:tc>
                <a:tc>
                  <a:txBody>
                    <a:bodyPr/>
                    <a:lstStyle/>
                    <a:p>
                      <a:r>
                        <a:rPr lang="en-AU" dirty="0"/>
                        <a:t>ATTACK</a:t>
                      </a:r>
                    </a:p>
                  </a:txBody>
                  <a:tcPr/>
                </a:tc>
                <a:tc>
                  <a:txBody>
                    <a:bodyPr/>
                    <a:lstStyle/>
                    <a:p>
                      <a:r>
                        <a:rPr lang="en-AU" dirty="0" err="1"/>
                        <a:t>BlackCat</a:t>
                      </a:r>
                      <a:endParaRPr lang="en-AU" dirty="0"/>
                    </a:p>
                  </a:txBody>
                  <a:tcPr/>
                </a:tc>
                <a:extLst>
                  <a:ext uri="{0D108BD9-81ED-4DB2-BD59-A6C34878D82A}">
                    <a16:rowId xmlns:a16="http://schemas.microsoft.com/office/drawing/2014/main" val="98423312"/>
                  </a:ext>
                </a:extLst>
              </a:tr>
              <a:tr h="370840">
                <a:tc>
                  <a:txBody>
                    <a:bodyPr/>
                    <a:lstStyle/>
                    <a:p>
                      <a:r>
                        <a:rPr lang="en-AU" dirty="0"/>
                        <a:t>CVE-2023-23629</a:t>
                      </a:r>
                    </a:p>
                  </a:txBody>
                  <a:tcPr/>
                </a:tc>
                <a:tc>
                  <a:txBody>
                    <a:bodyPr/>
                    <a:lstStyle/>
                    <a:p>
                      <a:r>
                        <a:rPr lang="en-AU" dirty="0"/>
                        <a:t>CWE-269</a:t>
                      </a:r>
                    </a:p>
                  </a:txBody>
                  <a:tcPr/>
                </a:tc>
                <a:tc>
                  <a:txBody>
                    <a:bodyPr/>
                    <a:lstStyle/>
                    <a:p>
                      <a:r>
                        <a:rPr lang="en-AU" dirty="0"/>
                        <a:t>CAPEC-122: Privilege Abuse</a:t>
                      </a:r>
                    </a:p>
                  </a:txBody>
                  <a:tcPr/>
                </a:tc>
                <a:tc>
                  <a:txBody>
                    <a:bodyPr/>
                    <a:lstStyle/>
                    <a:p>
                      <a:r>
                        <a:rPr lang="en-AU" dirty="0"/>
                        <a:t>T1548</a:t>
                      </a:r>
                    </a:p>
                  </a:txBody>
                  <a:tcPr/>
                </a:tc>
                <a:tc>
                  <a:txBody>
                    <a:bodyPr/>
                    <a:lstStyle/>
                    <a:p>
                      <a:r>
                        <a:rPr lang="en-AU" dirty="0"/>
                        <a:t>Yes</a:t>
                      </a:r>
                    </a:p>
                  </a:txBody>
                  <a:tcPr/>
                </a:tc>
                <a:extLst>
                  <a:ext uri="{0D108BD9-81ED-4DB2-BD59-A6C34878D82A}">
                    <a16:rowId xmlns:a16="http://schemas.microsoft.com/office/drawing/2014/main" val="1476536875"/>
                  </a:ext>
                </a:extLst>
              </a:tr>
            </a:tbl>
          </a:graphicData>
        </a:graphic>
      </p:graphicFrame>
      <p:sp>
        <p:nvSpPr>
          <p:cNvPr id="5" name="TextBox 4">
            <a:extLst>
              <a:ext uri="{FF2B5EF4-FFF2-40B4-BE49-F238E27FC236}">
                <a16:creationId xmlns:a16="http://schemas.microsoft.com/office/drawing/2014/main" id="{E424E45C-FC4E-B49A-F53B-F8C449DA7F89}"/>
              </a:ext>
            </a:extLst>
          </p:cNvPr>
          <p:cNvSpPr txBox="1"/>
          <p:nvPr/>
        </p:nvSpPr>
        <p:spPr>
          <a:xfrm>
            <a:off x="609600" y="3117533"/>
            <a:ext cx="10972800" cy="1477328"/>
          </a:xfrm>
          <a:prstGeom prst="rect">
            <a:avLst/>
          </a:prstGeom>
          <a:noFill/>
        </p:spPr>
        <p:txBody>
          <a:bodyPr wrap="square" rtlCol="0">
            <a:spAutoFit/>
          </a:bodyPr>
          <a:lstStyle/>
          <a:p>
            <a:r>
              <a:rPr lang="en-AU" dirty="0"/>
              <a:t>Explanation: I found this vulnerabilities in medium category but this can be easily escalated by </a:t>
            </a:r>
            <a:r>
              <a:rPr lang="en-AU" dirty="0" err="1"/>
              <a:t>blackcat</a:t>
            </a:r>
            <a:r>
              <a:rPr lang="en-AU" dirty="0"/>
              <a:t> ransomware. We can trace CVE-2023-23629 to CWE-269 and this CWE is further traced to CAPEC id number 122. This CAPEC states that this vulnerability can be easily used to escalate the administrative privileges using technique T1548 which also a major source of </a:t>
            </a:r>
            <a:r>
              <a:rPr lang="en-AU" dirty="0" err="1"/>
              <a:t>blackcat</a:t>
            </a:r>
            <a:r>
              <a:rPr lang="en-AU" dirty="0"/>
              <a:t> ransomware</a:t>
            </a:r>
            <a:r>
              <a:rPr lang="en-AU" b="1" dirty="0"/>
              <a:t>.(capec.mitre.org, 2023)</a:t>
            </a:r>
          </a:p>
        </p:txBody>
      </p:sp>
    </p:spTree>
    <p:extLst>
      <p:ext uri="{BB962C8B-B14F-4D97-AF65-F5344CB8AC3E}">
        <p14:creationId xmlns:p14="http://schemas.microsoft.com/office/powerpoint/2010/main" val="394603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E4BCD-3411-BE12-030B-027C497E5C26}"/>
              </a:ext>
            </a:extLst>
          </p:cNvPr>
          <p:cNvSpPr>
            <a:spLocks noGrp="1"/>
          </p:cNvSpPr>
          <p:nvPr>
            <p:ph type="title"/>
          </p:nvPr>
        </p:nvSpPr>
        <p:spPr/>
        <p:txBody>
          <a:bodyPr/>
          <a:lstStyle/>
          <a:p>
            <a:r>
              <a:rPr lang="en-AU" dirty="0"/>
              <a:t>Proof of research for no. 4</a:t>
            </a:r>
          </a:p>
        </p:txBody>
      </p:sp>
      <p:pic>
        <p:nvPicPr>
          <p:cNvPr id="5" name="Content Placeholder 4">
            <a:extLst>
              <a:ext uri="{FF2B5EF4-FFF2-40B4-BE49-F238E27FC236}">
                <a16:creationId xmlns:a16="http://schemas.microsoft.com/office/drawing/2014/main" id="{4E833427-D48E-D20A-1701-7C68B0090806}"/>
              </a:ext>
            </a:extLst>
          </p:cNvPr>
          <p:cNvPicPr>
            <a:picLocks noGrp="1" noChangeAspect="1"/>
          </p:cNvPicPr>
          <p:nvPr>
            <p:ph idx="1"/>
          </p:nvPr>
        </p:nvPicPr>
        <p:blipFill>
          <a:blip r:embed="rId2"/>
          <a:stretch>
            <a:fillRect/>
          </a:stretch>
        </p:blipFill>
        <p:spPr>
          <a:xfrm>
            <a:off x="689989" y="1988626"/>
            <a:ext cx="3578850" cy="2013103"/>
          </a:xfrm>
        </p:spPr>
      </p:pic>
      <p:pic>
        <p:nvPicPr>
          <p:cNvPr id="7" name="Picture 6">
            <a:extLst>
              <a:ext uri="{FF2B5EF4-FFF2-40B4-BE49-F238E27FC236}">
                <a16:creationId xmlns:a16="http://schemas.microsoft.com/office/drawing/2014/main" id="{9351F1E0-A2EC-445B-5D78-F57566EFF1F8}"/>
              </a:ext>
            </a:extLst>
          </p:cNvPr>
          <p:cNvPicPr>
            <a:picLocks noChangeAspect="1"/>
          </p:cNvPicPr>
          <p:nvPr/>
        </p:nvPicPr>
        <p:blipFill>
          <a:blip r:embed="rId3"/>
          <a:stretch>
            <a:fillRect/>
          </a:stretch>
        </p:blipFill>
        <p:spPr>
          <a:xfrm>
            <a:off x="7010268" y="1988626"/>
            <a:ext cx="4572132" cy="2013103"/>
          </a:xfrm>
          <a:prstGeom prst="rect">
            <a:avLst/>
          </a:prstGeom>
        </p:spPr>
      </p:pic>
      <p:pic>
        <p:nvPicPr>
          <p:cNvPr id="9" name="Picture 8">
            <a:extLst>
              <a:ext uri="{FF2B5EF4-FFF2-40B4-BE49-F238E27FC236}">
                <a16:creationId xmlns:a16="http://schemas.microsoft.com/office/drawing/2014/main" id="{95546EF0-A348-3E23-B5DA-932D8707963C}"/>
              </a:ext>
            </a:extLst>
          </p:cNvPr>
          <p:cNvPicPr>
            <a:picLocks noChangeAspect="1"/>
          </p:cNvPicPr>
          <p:nvPr/>
        </p:nvPicPr>
        <p:blipFill>
          <a:blip r:embed="rId4"/>
          <a:stretch>
            <a:fillRect/>
          </a:stretch>
        </p:blipFill>
        <p:spPr>
          <a:xfrm>
            <a:off x="7518823" y="4522839"/>
            <a:ext cx="3555021" cy="2264912"/>
          </a:xfrm>
          <a:prstGeom prst="rect">
            <a:avLst/>
          </a:prstGeom>
        </p:spPr>
      </p:pic>
      <p:pic>
        <p:nvPicPr>
          <p:cNvPr id="11" name="Picture 10">
            <a:extLst>
              <a:ext uri="{FF2B5EF4-FFF2-40B4-BE49-F238E27FC236}">
                <a16:creationId xmlns:a16="http://schemas.microsoft.com/office/drawing/2014/main" id="{06F89FAE-4649-3940-CA98-673FCBFF9127}"/>
              </a:ext>
            </a:extLst>
          </p:cNvPr>
          <p:cNvPicPr>
            <a:picLocks noChangeAspect="1"/>
          </p:cNvPicPr>
          <p:nvPr/>
        </p:nvPicPr>
        <p:blipFill>
          <a:blip r:embed="rId5"/>
          <a:stretch>
            <a:fillRect/>
          </a:stretch>
        </p:blipFill>
        <p:spPr>
          <a:xfrm>
            <a:off x="722609" y="4648743"/>
            <a:ext cx="3513610" cy="2013103"/>
          </a:xfrm>
          <a:prstGeom prst="rect">
            <a:avLst/>
          </a:prstGeom>
        </p:spPr>
      </p:pic>
      <p:cxnSp>
        <p:nvCxnSpPr>
          <p:cNvPr id="13" name="Straight Arrow Connector 12">
            <a:extLst>
              <a:ext uri="{FF2B5EF4-FFF2-40B4-BE49-F238E27FC236}">
                <a16:creationId xmlns:a16="http://schemas.microsoft.com/office/drawing/2014/main" id="{117D961F-8384-DB17-6BF7-55F692E5BDAD}"/>
              </a:ext>
            </a:extLst>
          </p:cNvPr>
          <p:cNvCxnSpPr>
            <a:stCxn id="5" idx="3"/>
            <a:endCxn id="7" idx="1"/>
          </p:cNvCxnSpPr>
          <p:nvPr/>
        </p:nvCxnSpPr>
        <p:spPr>
          <a:xfrm>
            <a:off x="4268839" y="2995178"/>
            <a:ext cx="2741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75E8E2-9619-3ECA-06C2-127A72B3EC75}"/>
              </a:ext>
            </a:extLst>
          </p:cNvPr>
          <p:cNvCxnSpPr>
            <a:cxnSpLocks/>
            <a:stCxn id="7" idx="2"/>
            <a:endCxn id="9" idx="0"/>
          </p:cNvCxnSpPr>
          <p:nvPr/>
        </p:nvCxnSpPr>
        <p:spPr>
          <a:xfrm>
            <a:off x="9296334" y="4001729"/>
            <a:ext cx="0" cy="52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5FCC663-1AB3-9EB9-8141-39A7F99B37CB}"/>
              </a:ext>
            </a:extLst>
          </p:cNvPr>
          <p:cNvCxnSpPr>
            <a:stCxn id="9" idx="1"/>
            <a:endCxn id="11" idx="3"/>
          </p:cNvCxnSpPr>
          <p:nvPr/>
        </p:nvCxnSpPr>
        <p:spPr>
          <a:xfrm flipH="1">
            <a:off x="4236219" y="5655295"/>
            <a:ext cx="3282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57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BE4-984D-B876-76A2-F8C42BFD303D}"/>
              </a:ext>
            </a:extLst>
          </p:cNvPr>
          <p:cNvSpPr>
            <a:spLocks noGrp="1"/>
          </p:cNvSpPr>
          <p:nvPr>
            <p:ph type="title"/>
          </p:nvPr>
        </p:nvSpPr>
        <p:spPr/>
        <p:txBody>
          <a:bodyPr/>
          <a:lstStyle/>
          <a:p>
            <a:r>
              <a:rPr lang="en-AU" dirty="0"/>
              <a:t>Prioritising vulnerability no.5</a:t>
            </a:r>
          </a:p>
        </p:txBody>
      </p:sp>
      <p:graphicFrame>
        <p:nvGraphicFramePr>
          <p:cNvPr id="4" name="Table 4">
            <a:extLst>
              <a:ext uri="{FF2B5EF4-FFF2-40B4-BE49-F238E27FC236}">
                <a16:creationId xmlns:a16="http://schemas.microsoft.com/office/drawing/2014/main" id="{1217A27A-80B7-A9D3-6DB5-455ABB312772}"/>
              </a:ext>
            </a:extLst>
          </p:cNvPr>
          <p:cNvGraphicFramePr>
            <a:graphicFrameLocks noGrp="1"/>
          </p:cNvGraphicFramePr>
          <p:nvPr>
            <p:ph idx="1"/>
            <p:extLst>
              <p:ext uri="{D42A27DB-BD31-4B8C-83A1-F6EECF244321}">
                <p14:modId xmlns:p14="http://schemas.microsoft.com/office/powerpoint/2010/main" val="133139866"/>
              </p:ext>
            </p:extLst>
          </p:nvPr>
        </p:nvGraphicFramePr>
        <p:xfrm>
          <a:off x="609600" y="2106613"/>
          <a:ext cx="10972800" cy="210820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284947736"/>
                    </a:ext>
                  </a:extLst>
                </a:gridCol>
                <a:gridCol w="2194560">
                  <a:extLst>
                    <a:ext uri="{9D8B030D-6E8A-4147-A177-3AD203B41FA5}">
                      <a16:colId xmlns:a16="http://schemas.microsoft.com/office/drawing/2014/main" val="1924231343"/>
                    </a:ext>
                  </a:extLst>
                </a:gridCol>
                <a:gridCol w="2194560">
                  <a:extLst>
                    <a:ext uri="{9D8B030D-6E8A-4147-A177-3AD203B41FA5}">
                      <a16:colId xmlns:a16="http://schemas.microsoft.com/office/drawing/2014/main" val="3704243441"/>
                    </a:ext>
                  </a:extLst>
                </a:gridCol>
                <a:gridCol w="2194560">
                  <a:extLst>
                    <a:ext uri="{9D8B030D-6E8A-4147-A177-3AD203B41FA5}">
                      <a16:colId xmlns:a16="http://schemas.microsoft.com/office/drawing/2014/main" val="2412349752"/>
                    </a:ext>
                  </a:extLst>
                </a:gridCol>
                <a:gridCol w="2194560">
                  <a:extLst>
                    <a:ext uri="{9D8B030D-6E8A-4147-A177-3AD203B41FA5}">
                      <a16:colId xmlns:a16="http://schemas.microsoft.com/office/drawing/2014/main" val="4008617095"/>
                    </a:ext>
                  </a:extLst>
                </a:gridCol>
              </a:tblGrid>
              <a:tr h="370840">
                <a:tc>
                  <a:txBody>
                    <a:bodyPr/>
                    <a:lstStyle/>
                    <a:p>
                      <a:r>
                        <a:rPr lang="en-AU" dirty="0"/>
                        <a:t>CVE</a:t>
                      </a:r>
                    </a:p>
                  </a:txBody>
                  <a:tcPr/>
                </a:tc>
                <a:tc>
                  <a:txBody>
                    <a:bodyPr/>
                    <a:lstStyle/>
                    <a:p>
                      <a:r>
                        <a:rPr lang="en-AU" dirty="0"/>
                        <a:t>CWE</a:t>
                      </a:r>
                    </a:p>
                  </a:txBody>
                  <a:tcPr/>
                </a:tc>
                <a:tc>
                  <a:txBody>
                    <a:bodyPr/>
                    <a:lstStyle/>
                    <a:p>
                      <a:r>
                        <a:rPr lang="en-AU" dirty="0"/>
                        <a:t>CAPEC</a:t>
                      </a:r>
                    </a:p>
                  </a:txBody>
                  <a:tcPr/>
                </a:tc>
                <a:tc>
                  <a:txBody>
                    <a:bodyPr/>
                    <a:lstStyle/>
                    <a:p>
                      <a:r>
                        <a:rPr lang="en-AU" dirty="0"/>
                        <a:t>ATTACK</a:t>
                      </a:r>
                    </a:p>
                  </a:txBody>
                  <a:tcPr/>
                </a:tc>
                <a:tc>
                  <a:txBody>
                    <a:bodyPr/>
                    <a:lstStyle/>
                    <a:p>
                      <a:r>
                        <a:rPr lang="en-AU" dirty="0" err="1"/>
                        <a:t>BlackCat</a:t>
                      </a:r>
                      <a:endParaRPr lang="en-AU" dirty="0"/>
                    </a:p>
                  </a:txBody>
                  <a:tcPr/>
                </a:tc>
                <a:extLst>
                  <a:ext uri="{0D108BD9-81ED-4DB2-BD59-A6C34878D82A}">
                    <a16:rowId xmlns:a16="http://schemas.microsoft.com/office/drawing/2014/main" val="3766967829"/>
                  </a:ext>
                </a:extLst>
              </a:tr>
              <a:tr h="370840">
                <a:tc>
                  <a:txBody>
                    <a:bodyPr/>
                    <a:lstStyle/>
                    <a:p>
                      <a:r>
                        <a:rPr lang="en-AU" dirty="0"/>
                        <a:t>CVE-2019-1446</a:t>
                      </a:r>
                    </a:p>
                  </a:txBody>
                  <a:tcPr/>
                </a:tc>
                <a:tc>
                  <a:txBody>
                    <a:bodyPr/>
                    <a:lstStyle/>
                    <a:p>
                      <a:r>
                        <a:rPr lang="en-US" dirty="0"/>
                        <a:t>CWE-200: Exposure of Sensitive Information to an Unauthorized Actor</a:t>
                      </a:r>
                      <a:endParaRPr lang="en-AU" dirty="0"/>
                    </a:p>
                  </a:txBody>
                  <a:tcPr/>
                </a:tc>
                <a:tc>
                  <a:txBody>
                    <a:bodyPr/>
                    <a:lstStyle/>
                    <a:p>
                      <a:r>
                        <a:rPr lang="en-AU" b="1" dirty="0">
                          <a:solidFill>
                            <a:srgbClr val="800000"/>
                          </a:solidFill>
                          <a:effectLst/>
                          <a:latin typeface="Verdana" panose="020B0604030504040204" pitchFamily="34" charset="0"/>
                        </a:rPr>
                        <a:t>CAPEC-576: Group Permission </a:t>
                      </a:r>
                      <a:r>
                        <a:rPr lang="en-AU" b="1" dirty="0" err="1">
                          <a:solidFill>
                            <a:srgbClr val="800000"/>
                          </a:solidFill>
                          <a:effectLst/>
                          <a:latin typeface="Verdana" panose="020B0604030504040204" pitchFamily="34" charset="0"/>
                        </a:rPr>
                        <a:t>Footprinting</a:t>
                      </a:r>
                      <a:endParaRPr lang="en-AU" b="1" dirty="0">
                        <a:solidFill>
                          <a:srgbClr val="800000"/>
                        </a:solidFill>
                        <a:effectLst/>
                        <a:latin typeface="Verdana" panose="020B0604030504040204" pitchFamily="34" charset="0"/>
                      </a:endParaRPr>
                    </a:p>
                  </a:txBody>
                  <a:tcPr marL="0" marR="0" marT="0" marB="0" anchor="b"/>
                </a:tc>
                <a:tc>
                  <a:txBody>
                    <a:bodyPr/>
                    <a:lstStyle/>
                    <a:p>
                      <a:r>
                        <a:rPr lang="en-AU" dirty="0"/>
                        <a:t>T1069</a:t>
                      </a:r>
                    </a:p>
                  </a:txBody>
                  <a:tcPr/>
                </a:tc>
                <a:tc>
                  <a:txBody>
                    <a:bodyPr/>
                    <a:lstStyle/>
                    <a:p>
                      <a:r>
                        <a:rPr lang="en-AU" dirty="0"/>
                        <a:t>Yes</a:t>
                      </a:r>
                    </a:p>
                  </a:txBody>
                  <a:tcPr/>
                </a:tc>
                <a:extLst>
                  <a:ext uri="{0D108BD9-81ED-4DB2-BD59-A6C34878D82A}">
                    <a16:rowId xmlns:a16="http://schemas.microsoft.com/office/drawing/2014/main" val="3399005419"/>
                  </a:ext>
                </a:extLst>
              </a:tr>
            </a:tbl>
          </a:graphicData>
        </a:graphic>
      </p:graphicFrame>
      <p:sp>
        <p:nvSpPr>
          <p:cNvPr id="5" name="TextBox 4">
            <a:extLst>
              <a:ext uri="{FF2B5EF4-FFF2-40B4-BE49-F238E27FC236}">
                <a16:creationId xmlns:a16="http://schemas.microsoft.com/office/drawing/2014/main" id="{4DB1D82D-9FC9-616E-92FF-4C7234FE2C1D}"/>
              </a:ext>
            </a:extLst>
          </p:cNvPr>
          <p:cNvSpPr txBox="1"/>
          <p:nvPr/>
        </p:nvSpPr>
        <p:spPr>
          <a:xfrm>
            <a:off x="609600" y="4214813"/>
            <a:ext cx="10972800" cy="1200329"/>
          </a:xfrm>
          <a:prstGeom prst="rect">
            <a:avLst/>
          </a:prstGeom>
          <a:noFill/>
        </p:spPr>
        <p:txBody>
          <a:bodyPr wrap="square" rtlCol="0">
            <a:spAutoFit/>
          </a:bodyPr>
          <a:lstStyle/>
          <a:p>
            <a:r>
              <a:rPr lang="en-AU" dirty="0"/>
              <a:t>Explanation: The score of this vuln is 5.5 but there is a major threat of attacked by </a:t>
            </a:r>
            <a:r>
              <a:rPr lang="en-AU" dirty="0" err="1"/>
              <a:t>BlackCat</a:t>
            </a:r>
            <a:r>
              <a:rPr lang="en-AU" dirty="0"/>
              <a:t> ransomware. The CVE found in the </a:t>
            </a:r>
            <a:r>
              <a:rPr lang="en-AU" dirty="0" err="1"/>
              <a:t>wazuh</a:t>
            </a:r>
            <a:r>
              <a:rPr lang="en-AU" dirty="0"/>
              <a:t> scan no. 2019-1446  can be traced to CWE-200 that further traces to CAPEC-576. If we further go in detail, this vuln can be exploited by attack T1069 which is one of the tactics used by </a:t>
            </a:r>
            <a:r>
              <a:rPr lang="en-AU" dirty="0" err="1"/>
              <a:t>blackcat</a:t>
            </a:r>
            <a:r>
              <a:rPr lang="en-AU" dirty="0"/>
              <a:t> ransomware. Hence, this vulnerability must be addressed as soon as possible. </a:t>
            </a:r>
          </a:p>
        </p:txBody>
      </p:sp>
    </p:spTree>
    <p:extLst>
      <p:ext uri="{BB962C8B-B14F-4D97-AF65-F5344CB8AC3E}">
        <p14:creationId xmlns:p14="http://schemas.microsoft.com/office/powerpoint/2010/main" val="95956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03CE-1DF1-C4F9-BB5F-DD1A1677C96C}"/>
              </a:ext>
            </a:extLst>
          </p:cNvPr>
          <p:cNvSpPr>
            <a:spLocks noGrp="1"/>
          </p:cNvSpPr>
          <p:nvPr>
            <p:ph type="title"/>
          </p:nvPr>
        </p:nvSpPr>
        <p:spPr/>
        <p:txBody>
          <a:bodyPr/>
          <a:lstStyle/>
          <a:p>
            <a:r>
              <a:rPr lang="en-AU" dirty="0"/>
              <a:t>Proof research for no. 5</a:t>
            </a:r>
          </a:p>
        </p:txBody>
      </p:sp>
      <p:pic>
        <p:nvPicPr>
          <p:cNvPr id="5" name="Content Placeholder 4">
            <a:extLst>
              <a:ext uri="{FF2B5EF4-FFF2-40B4-BE49-F238E27FC236}">
                <a16:creationId xmlns:a16="http://schemas.microsoft.com/office/drawing/2014/main" id="{EDECCCAF-1392-7C1A-EC13-53E167E4DDB4}"/>
              </a:ext>
            </a:extLst>
          </p:cNvPr>
          <p:cNvPicPr>
            <a:picLocks noGrp="1" noChangeAspect="1"/>
          </p:cNvPicPr>
          <p:nvPr>
            <p:ph idx="1"/>
          </p:nvPr>
        </p:nvPicPr>
        <p:blipFill>
          <a:blip r:embed="rId2"/>
          <a:stretch>
            <a:fillRect/>
          </a:stretch>
        </p:blipFill>
        <p:spPr>
          <a:xfrm>
            <a:off x="609600" y="1883347"/>
            <a:ext cx="3705032" cy="2084080"/>
          </a:xfrm>
        </p:spPr>
      </p:pic>
      <p:pic>
        <p:nvPicPr>
          <p:cNvPr id="7" name="Picture 6">
            <a:extLst>
              <a:ext uri="{FF2B5EF4-FFF2-40B4-BE49-F238E27FC236}">
                <a16:creationId xmlns:a16="http://schemas.microsoft.com/office/drawing/2014/main" id="{64A53C4A-79D7-CD0C-0183-AB82B2B7AF5B}"/>
              </a:ext>
            </a:extLst>
          </p:cNvPr>
          <p:cNvPicPr>
            <a:picLocks noChangeAspect="1"/>
          </p:cNvPicPr>
          <p:nvPr/>
        </p:nvPicPr>
        <p:blipFill>
          <a:blip r:embed="rId3"/>
          <a:stretch>
            <a:fillRect/>
          </a:stretch>
        </p:blipFill>
        <p:spPr>
          <a:xfrm>
            <a:off x="7116514" y="1883347"/>
            <a:ext cx="4465886" cy="2084080"/>
          </a:xfrm>
          <a:prstGeom prst="rect">
            <a:avLst/>
          </a:prstGeom>
        </p:spPr>
      </p:pic>
      <p:pic>
        <p:nvPicPr>
          <p:cNvPr id="9" name="Picture 8">
            <a:extLst>
              <a:ext uri="{FF2B5EF4-FFF2-40B4-BE49-F238E27FC236}">
                <a16:creationId xmlns:a16="http://schemas.microsoft.com/office/drawing/2014/main" id="{68321D92-599D-7551-5215-0ACC45EE3B7F}"/>
              </a:ext>
            </a:extLst>
          </p:cNvPr>
          <p:cNvPicPr>
            <a:picLocks noChangeAspect="1"/>
          </p:cNvPicPr>
          <p:nvPr/>
        </p:nvPicPr>
        <p:blipFill>
          <a:blip r:embed="rId4"/>
          <a:stretch>
            <a:fillRect/>
          </a:stretch>
        </p:blipFill>
        <p:spPr>
          <a:xfrm>
            <a:off x="7116514" y="4475556"/>
            <a:ext cx="4465886" cy="2382444"/>
          </a:xfrm>
          <a:prstGeom prst="rect">
            <a:avLst/>
          </a:prstGeom>
        </p:spPr>
      </p:pic>
      <p:pic>
        <p:nvPicPr>
          <p:cNvPr id="11" name="Picture 10">
            <a:extLst>
              <a:ext uri="{FF2B5EF4-FFF2-40B4-BE49-F238E27FC236}">
                <a16:creationId xmlns:a16="http://schemas.microsoft.com/office/drawing/2014/main" id="{5975DF18-C78A-E5E8-BF3C-CC5F040C22E9}"/>
              </a:ext>
            </a:extLst>
          </p:cNvPr>
          <p:cNvPicPr>
            <a:picLocks noChangeAspect="1"/>
          </p:cNvPicPr>
          <p:nvPr/>
        </p:nvPicPr>
        <p:blipFill>
          <a:blip r:embed="rId5"/>
          <a:stretch>
            <a:fillRect/>
          </a:stretch>
        </p:blipFill>
        <p:spPr>
          <a:xfrm>
            <a:off x="459084" y="4624738"/>
            <a:ext cx="3855548" cy="2084080"/>
          </a:xfrm>
          <a:prstGeom prst="rect">
            <a:avLst/>
          </a:prstGeom>
        </p:spPr>
      </p:pic>
      <p:cxnSp>
        <p:nvCxnSpPr>
          <p:cNvPr id="13" name="Straight Arrow Connector 12">
            <a:extLst>
              <a:ext uri="{FF2B5EF4-FFF2-40B4-BE49-F238E27FC236}">
                <a16:creationId xmlns:a16="http://schemas.microsoft.com/office/drawing/2014/main" id="{B2E5F9CC-E6B8-B776-5F27-A4DB55C335AF}"/>
              </a:ext>
            </a:extLst>
          </p:cNvPr>
          <p:cNvCxnSpPr>
            <a:stCxn id="5" idx="3"/>
            <a:endCxn id="7" idx="1"/>
          </p:cNvCxnSpPr>
          <p:nvPr/>
        </p:nvCxnSpPr>
        <p:spPr>
          <a:xfrm>
            <a:off x="4314632" y="2925387"/>
            <a:ext cx="2801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729B5D-F2A0-2933-2AE0-2D655A88997A}"/>
              </a:ext>
            </a:extLst>
          </p:cNvPr>
          <p:cNvCxnSpPr>
            <a:stCxn id="7" idx="2"/>
            <a:endCxn id="9" idx="0"/>
          </p:cNvCxnSpPr>
          <p:nvPr/>
        </p:nvCxnSpPr>
        <p:spPr>
          <a:xfrm>
            <a:off x="9349457" y="3967427"/>
            <a:ext cx="0" cy="50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E33111-C55F-104C-89B8-E6E17BE50C3A}"/>
              </a:ext>
            </a:extLst>
          </p:cNvPr>
          <p:cNvCxnSpPr>
            <a:stCxn id="9" idx="1"/>
            <a:endCxn id="11" idx="3"/>
          </p:cNvCxnSpPr>
          <p:nvPr/>
        </p:nvCxnSpPr>
        <p:spPr>
          <a:xfrm flipH="1">
            <a:off x="4314632" y="5666778"/>
            <a:ext cx="2801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82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3DBF7DDA-C4A9-2D16-E66A-362B5C9A20D9}"/>
              </a:ext>
            </a:extLst>
          </p:cNvPr>
          <p:cNvSpPr>
            <a:spLocks noGrp="1"/>
          </p:cNvSpPr>
          <p:nvPr>
            <p:ph type="title"/>
          </p:nvPr>
        </p:nvSpPr>
        <p:spPr>
          <a:xfrm>
            <a:off x="609600" y="704258"/>
            <a:ext cx="5602778" cy="1451509"/>
          </a:xfrm>
        </p:spPr>
        <p:txBody>
          <a:bodyPr>
            <a:normAutofit/>
          </a:bodyPr>
          <a:lstStyle/>
          <a:p>
            <a:r>
              <a:rPr lang="en-AU" dirty="0"/>
              <a:t>Set-up a shared folder in </a:t>
            </a:r>
            <a:r>
              <a:rPr lang="en-AU" dirty="0" err="1"/>
              <a:t>Wazuh</a:t>
            </a:r>
            <a:endParaRPr lang="en-AU" dirty="0"/>
          </a:p>
        </p:txBody>
      </p:sp>
      <p:sp>
        <p:nvSpPr>
          <p:cNvPr id="3" name="Content Placeholder 2">
            <a:extLst>
              <a:ext uri="{FF2B5EF4-FFF2-40B4-BE49-F238E27FC236}">
                <a16:creationId xmlns:a16="http://schemas.microsoft.com/office/drawing/2014/main" id="{1D055506-7A1D-00E8-2FFA-9C75B2C30320}"/>
              </a:ext>
            </a:extLst>
          </p:cNvPr>
          <p:cNvSpPr>
            <a:spLocks noGrp="1"/>
          </p:cNvSpPr>
          <p:nvPr>
            <p:ph idx="1"/>
          </p:nvPr>
        </p:nvSpPr>
        <p:spPr>
          <a:xfrm>
            <a:off x="610197" y="2391995"/>
            <a:ext cx="5588281" cy="3174788"/>
          </a:xfrm>
        </p:spPr>
        <p:txBody>
          <a:bodyPr anchor="t">
            <a:normAutofit/>
          </a:bodyPr>
          <a:lstStyle/>
          <a:p>
            <a:r>
              <a:rPr lang="en-AU" dirty="0"/>
              <a:t>I set-up a folder named Wazuh2 in my host computer and after going in virtual box settings, I selected that folder as shared folder. </a:t>
            </a:r>
          </a:p>
          <a:p>
            <a:endParaRPr lang="en-AU" dirty="0"/>
          </a:p>
        </p:txBody>
      </p:sp>
      <p:pic>
        <p:nvPicPr>
          <p:cNvPr id="5" name="Picture 4">
            <a:extLst>
              <a:ext uri="{FF2B5EF4-FFF2-40B4-BE49-F238E27FC236}">
                <a16:creationId xmlns:a16="http://schemas.microsoft.com/office/drawing/2014/main" id="{84CCF1E0-DE7C-E305-FFB3-56043C6C41D5}"/>
              </a:ext>
            </a:extLst>
          </p:cNvPr>
          <p:cNvPicPr>
            <a:picLocks noChangeAspect="1"/>
          </p:cNvPicPr>
          <p:nvPr/>
        </p:nvPicPr>
        <p:blipFill rotWithShape="1">
          <a:blip r:embed="rId2"/>
          <a:srcRect r="1471"/>
          <a:stretch/>
        </p:blipFill>
        <p:spPr>
          <a:xfrm>
            <a:off x="6465346" y="1"/>
            <a:ext cx="5726654"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365936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9605-8D78-41AD-A838-0725CE8CC5CE}"/>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B9814C11-B545-E4AE-BAC0-45C94ABAF199}"/>
              </a:ext>
            </a:extLst>
          </p:cNvPr>
          <p:cNvSpPr>
            <a:spLocks noGrp="1"/>
          </p:cNvSpPr>
          <p:nvPr>
            <p:ph idx="1"/>
          </p:nvPr>
        </p:nvSpPr>
        <p:spPr/>
        <p:txBody>
          <a:bodyPr/>
          <a:lstStyle/>
          <a:p>
            <a:r>
              <a:rPr lang="en-US" dirty="0" err="1"/>
              <a:t>Heimdal</a:t>
            </a:r>
            <a:r>
              <a:rPr lang="en-US" dirty="0"/>
              <a:t>, How to Prioritize Vulnerabilities Effectively: Vulnerability Prioritization Explained by CRISTIAN NEAGU, viewed 8</a:t>
            </a:r>
            <a:r>
              <a:rPr lang="en-US" baseline="30000" dirty="0"/>
              <a:t>th</a:t>
            </a:r>
            <a:r>
              <a:rPr lang="en-US" dirty="0"/>
              <a:t> September, </a:t>
            </a:r>
            <a:r>
              <a:rPr lang="en-US" dirty="0">
                <a:hlinkClick r:id="rId2"/>
              </a:rPr>
              <a:t>How to Prioritize Vulnerabilities Effectively: Vulnerability Prioritization Explained (heimdalsecurity.com)</a:t>
            </a:r>
            <a:endParaRPr lang="en-US" dirty="0"/>
          </a:p>
          <a:p>
            <a:r>
              <a:rPr lang="en-US" dirty="0"/>
              <a:t>MITRE, Common Weakness  Enumeration, viewed 7</a:t>
            </a:r>
            <a:r>
              <a:rPr lang="en-US" baseline="30000" dirty="0"/>
              <a:t>th</a:t>
            </a:r>
            <a:r>
              <a:rPr lang="en-US" dirty="0"/>
              <a:t> September, </a:t>
            </a:r>
            <a:r>
              <a:rPr lang="en-US" dirty="0">
                <a:hlinkClick r:id="rId3"/>
              </a:rPr>
              <a:t>https://cwe.mitre.org/data/definitions/200.html</a:t>
            </a:r>
            <a:endParaRPr lang="en-US" dirty="0"/>
          </a:p>
          <a:p>
            <a:r>
              <a:rPr lang="en-US" dirty="0"/>
              <a:t>MITRE, Common Attack Pattern Enumeration and Classification, viewed 7</a:t>
            </a:r>
            <a:r>
              <a:rPr lang="en-US" baseline="30000" dirty="0"/>
              <a:t>th</a:t>
            </a:r>
            <a:r>
              <a:rPr lang="en-US" dirty="0"/>
              <a:t> September, </a:t>
            </a:r>
            <a:r>
              <a:rPr lang="en-US" dirty="0">
                <a:hlinkClick r:id="rId4"/>
              </a:rPr>
              <a:t>https://capec.mitre.org/data/definitions/576.html</a:t>
            </a:r>
            <a:endParaRPr lang="en-US" dirty="0"/>
          </a:p>
          <a:p>
            <a:r>
              <a:rPr lang="en-US" dirty="0"/>
              <a:t>NIST, National Vulnerability Database, viewed 7</a:t>
            </a:r>
            <a:r>
              <a:rPr lang="en-US" baseline="30000" dirty="0"/>
              <a:t>th</a:t>
            </a:r>
            <a:r>
              <a:rPr lang="en-US" dirty="0"/>
              <a:t> September, </a:t>
            </a:r>
            <a:r>
              <a:rPr lang="en-US" dirty="0">
                <a:hlinkClick r:id="rId5"/>
              </a:rPr>
              <a:t>https://nvd.nist.gov/vuln/detail/CVE-2019-1446</a:t>
            </a:r>
            <a:endParaRPr lang="en-US" dirty="0"/>
          </a:p>
          <a:p>
            <a:endParaRPr lang="en-US" dirty="0"/>
          </a:p>
        </p:txBody>
      </p:sp>
    </p:spTree>
    <p:extLst>
      <p:ext uri="{BB962C8B-B14F-4D97-AF65-F5344CB8AC3E}">
        <p14:creationId xmlns:p14="http://schemas.microsoft.com/office/powerpoint/2010/main" val="19698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A8A4BA-FEA4-84F9-7AC8-CF449F29AC19}"/>
              </a:ext>
            </a:extLst>
          </p:cNvPr>
          <p:cNvSpPr>
            <a:spLocks noGrp="1"/>
          </p:cNvSpPr>
          <p:nvPr>
            <p:ph type="title"/>
          </p:nvPr>
        </p:nvSpPr>
        <p:spPr>
          <a:xfrm>
            <a:off x="6456458" y="552782"/>
            <a:ext cx="5125941" cy="1936746"/>
          </a:xfrm>
        </p:spPr>
        <p:txBody>
          <a:bodyPr>
            <a:normAutofit/>
          </a:bodyPr>
          <a:lstStyle/>
          <a:p>
            <a:r>
              <a:rPr lang="en-AU" dirty="0"/>
              <a:t>Additional Apps installed in VM</a:t>
            </a:r>
          </a:p>
        </p:txBody>
      </p:sp>
      <p:sp>
        <p:nvSpPr>
          <p:cNvPr id="3" name="Content Placeholder 2">
            <a:extLst>
              <a:ext uri="{FF2B5EF4-FFF2-40B4-BE49-F238E27FC236}">
                <a16:creationId xmlns:a16="http://schemas.microsoft.com/office/drawing/2014/main" id="{DD7EE72C-F3B6-AA01-5A9B-5F87716A5EAC}"/>
              </a:ext>
            </a:extLst>
          </p:cNvPr>
          <p:cNvSpPr>
            <a:spLocks noGrp="1"/>
          </p:cNvSpPr>
          <p:nvPr>
            <p:ph idx="1"/>
          </p:nvPr>
        </p:nvSpPr>
        <p:spPr>
          <a:xfrm>
            <a:off x="6456458" y="2735229"/>
            <a:ext cx="5125941" cy="3484596"/>
          </a:xfrm>
        </p:spPr>
        <p:txBody>
          <a:bodyPr>
            <a:normAutofit/>
          </a:bodyPr>
          <a:lstStyle/>
          <a:p>
            <a:r>
              <a:rPr lang="en-AU" dirty="0"/>
              <a:t>In additional apps I installed the following apps:</a:t>
            </a:r>
          </a:p>
          <a:p>
            <a:r>
              <a:rPr lang="en-AU" dirty="0"/>
              <a:t>Office version 2019</a:t>
            </a:r>
          </a:p>
          <a:p>
            <a:r>
              <a:rPr lang="en-AU" dirty="0"/>
              <a:t>Access version 2016</a:t>
            </a:r>
          </a:p>
        </p:txBody>
      </p:sp>
      <p:pic>
        <p:nvPicPr>
          <p:cNvPr id="5" name="Picture 4">
            <a:extLst>
              <a:ext uri="{FF2B5EF4-FFF2-40B4-BE49-F238E27FC236}">
                <a16:creationId xmlns:a16="http://schemas.microsoft.com/office/drawing/2014/main" id="{A0F88C0E-01D9-D72F-F214-C22610276FCE}"/>
              </a:ext>
            </a:extLst>
          </p:cNvPr>
          <p:cNvPicPr>
            <a:picLocks noChangeAspect="1"/>
          </p:cNvPicPr>
          <p:nvPr/>
        </p:nvPicPr>
        <p:blipFill>
          <a:blip r:embed="rId2"/>
          <a:stretch>
            <a:fillRect/>
          </a:stretch>
        </p:blipFill>
        <p:spPr>
          <a:xfrm>
            <a:off x="609600" y="2460370"/>
            <a:ext cx="4600913" cy="1851867"/>
          </a:xfrm>
          <a:prstGeom prst="rect">
            <a:avLst/>
          </a:prstGeom>
        </p:spPr>
      </p:pic>
    </p:spTree>
    <p:extLst>
      <p:ext uri="{BB962C8B-B14F-4D97-AF65-F5344CB8AC3E}">
        <p14:creationId xmlns:p14="http://schemas.microsoft.com/office/powerpoint/2010/main" val="374037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7D86A3-E25D-AA06-EBDB-396CD12EFA48}"/>
              </a:ext>
            </a:extLst>
          </p:cNvPr>
          <p:cNvSpPr>
            <a:spLocks noGrp="1"/>
          </p:cNvSpPr>
          <p:nvPr>
            <p:ph type="title"/>
          </p:nvPr>
        </p:nvSpPr>
        <p:spPr>
          <a:xfrm>
            <a:off x="609600" y="552783"/>
            <a:ext cx="10972800" cy="1570804"/>
          </a:xfrm>
        </p:spPr>
        <p:txBody>
          <a:bodyPr>
            <a:normAutofit/>
          </a:bodyPr>
          <a:lstStyle/>
          <a:p>
            <a:r>
              <a:rPr lang="en-AU" dirty="0"/>
              <a:t>Nessus scan initiation</a:t>
            </a:r>
          </a:p>
        </p:txBody>
      </p:sp>
      <p:sp>
        <p:nvSpPr>
          <p:cNvPr id="3" name="Content Placeholder 2">
            <a:extLst>
              <a:ext uri="{FF2B5EF4-FFF2-40B4-BE49-F238E27FC236}">
                <a16:creationId xmlns:a16="http://schemas.microsoft.com/office/drawing/2014/main" id="{6C07F0B4-3DD7-7CA3-E4B3-8283858EEA5F}"/>
              </a:ext>
            </a:extLst>
          </p:cNvPr>
          <p:cNvSpPr>
            <a:spLocks noGrp="1"/>
          </p:cNvSpPr>
          <p:nvPr>
            <p:ph idx="1"/>
          </p:nvPr>
        </p:nvSpPr>
        <p:spPr>
          <a:xfrm>
            <a:off x="609599" y="2397689"/>
            <a:ext cx="3750023" cy="3445893"/>
          </a:xfrm>
        </p:spPr>
        <p:txBody>
          <a:bodyPr>
            <a:normAutofit fontScale="92500" lnSpcReduction="10000"/>
          </a:bodyPr>
          <a:lstStyle/>
          <a:p>
            <a:r>
              <a:rPr lang="en-AU" dirty="0"/>
              <a:t>Here in this step I have shown how to set-up the name and how to start the basic scan.</a:t>
            </a:r>
          </a:p>
          <a:p>
            <a:r>
              <a:rPr lang="en-AU" dirty="0"/>
              <a:t>Kali-&gt;Firefox-&gt;Nessus login-&gt;scans-&gt;basic scan-&gt;start and enter the target IP.</a:t>
            </a:r>
          </a:p>
          <a:p>
            <a:r>
              <a:rPr lang="en-AU" dirty="0"/>
              <a:t>I found in total:</a:t>
            </a:r>
          </a:p>
          <a:p>
            <a:r>
              <a:rPr lang="en-AU" dirty="0"/>
              <a:t>DC: 46 vulnerabilities</a:t>
            </a:r>
          </a:p>
          <a:p>
            <a:r>
              <a:rPr lang="en-AU" dirty="0"/>
              <a:t>Odoo: </a:t>
            </a:r>
            <a:r>
              <a:rPr lang="en-AU"/>
              <a:t>20 vulnerabilities of info</a:t>
            </a:r>
            <a:endParaRPr lang="en-AU" dirty="0"/>
          </a:p>
        </p:txBody>
      </p:sp>
      <p:pic>
        <p:nvPicPr>
          <p:cNvPr id="5" name="Picture 4">
            <a:extLst>
              <a:ext uri="{FF2B5EF4-FFF2-40B4-BE49-F238E27FC236}">
                <a16:creationId xmlns:a16="http://schemas.microsoft.com/office/drawing/2014/main" id="{0F3123B8-7980-7B8C-9418-595A742B2773}"/>
              </a:ext>
            </a:extLst>
          </p:cNvPr>
          <p:cNvPicPr>
            <a:picLocks noChangeAspect="1"/>
          </p:cNvPicPr>
          <p:nvPr/>
        </p:nvPicPr>
        <p:blipFill>
          <a:blip r:embed="rId2"/>
          <a:stretch>
            <a:fillRect/>
          </a:stretch>
        </p:blipFill>
        <p:spPr>
          <a:xfrm>
            <a:off x="4733053" y="2588252"/>
            <a:ext cx="6764594" cy="3805083"/>
          </a:xfrm>
          <a:prstGeom prst="rect">
            <a:avLst/>
          </a:prstGeom>
        </p:spPr>
      </p:pic>
    </p:spTree>
    <p:extLst>
      <p:ext uri="{BB962C8B-B14F-4D97-AF65-F5344CB8AC3E}">
        <p14:creationId xmlns:p14="http://schemas.microsoft.com/office/powerpoint/2010/main" val="1378905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D9407-FFB5-F73F-8AC3-15F68ABC25C0}"/>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dirty="0"/>
              <a:t>Scan completed for both VMs</a:t>
            </a:r>
          </a:p>
        </p:txBody>
      </p:sp>
      <p:pic>
        <p:nvPicPr>
          <p:cNvPr id="7" name="Picture 6">
            <a:extLst>
              <a:ext uri="{FF2B5EF4-FFF2-40B4-BE49-F238E27FC236}">
                <a16:creationId xmlns:a16="http://schemas.microsoft.com/office/drawing/2014/main" id="{DA9864CE-D6CD-AA9F-247B-BF6C05D0F28C}"/>
              </a:ext>
            </a:extLst>
          </p:cNvPr>
          <p:cNvPicPr>
            <a:picLocks noChangeAspect="1"/>
          </p:cNvPicPr>
          <p:nvPr/>
        </p:nvPicPr>
        <p:blipFill>
          <a:blip r:embed="rId2"/>
          <a:stretch>
            <a:fillRect/>
          </a:stretch>
        </p:blipFill>
        <p:spPr>
          <a:xfrm>
            <a:off x="2037287" y="2060695"/>
            <a:ext cx="8114377" cy="4564337"/>
          </a:xfrm>
          <a:prstGeom prst="rect">
            <a:avLst/>
          </a:prstGeom>
        </p:spPr>
      </p:pic>
    </p:spTree>
    <p:extLst>
      <p:ext uri="{BB962C8B-B14F-4D97-AF65-F5344CB8AC3E}">
        <p14:creationId xmlns:p14="http://schemas.microsoft.com/office/powerpoint/2010/main" val="171290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76B404-B920-3D33-7642-ACAF25B1F356}"/>
              </a:ext>
            </a:extLst>
          </p:cNvPr>
          <p:cNvSpPr>
            <a:spLocks noGrp="1"/>
          </p:cNvSpPr>
          <p:nvPr>
            <p:ph type="title"/>
          </p:nvPr>
        </p:nvSpPr>
        <p:spPr>
          <a:xfrm>
            <a:off x="609600" y="552783"/>
            <a:ext cx="10972800" cy="1570804"/>
          </a:xfrm>
        </p:spPr>
        <p:txBody>
          <a:bodyPr>
            <a:normAutofit/>
          </a:bodyPr>
          <a:lstStyle/>
          <a:p>
            <a:r>
              <a:rPr lang="en-AU" dirty="0"/>
              <a:t>Searching Vulnerabilities without </a:t>
            </a:r>
            <a:r>
              <a:rPr lang="en-AU" dirty="0" err="1"/>
              <a:t>Wazuh</a:t>
            </a:r>
            <a:r>
              <a:rPr lang="en-AU" dirty="0"/>
              <a:t>: Nessus</a:t>
            </a:r>
          </a:p>
        </p:txBody>
      </p:sp>
      <p:sp>
        <p:nvSpPr>
          <p:cNvPr id="3" name="Content Placeholder 2">
            <a:extLst>
              <a:ext uri="{FF2B5EF4-FFF2-40B4-BE49-F238E27FC236}">
                <a16:creationId xmlns:a16="http://schemas.microsoft.com/office/drawing/2014/main" id="{31694F66-E1A8-083C-0C43-6D6A08BB3DE1}"/>
              </a:ext>
            </a:extLst>
          </p:cNvPr>
          <p:cNvSpPr>
            <a:spLocks noGrp="1"/>
          </p:cNvSpPr>
          <p:nvPr>
            <p:ph idx="1"/>
          </p:nvPr>
        </p:nvSpPr>
        <p:spPr>
          <a:xfrm>
            <a:off x="609599" y="2397689"/>
            <a:ext cx="3750023" cy="3445893"/>
          </a:xfrm>
        </p:spPr>
        <p:txBody>
          <a:bodyPr>
            <a:normAutofit/>
          </a:bodyPr>
          <a:lstStyle/>
          <a:p>
            <a:r>
              <a:rPr lang="en-AU" dirty="0"/>
              <a:t>I used Nessus scan to scan my windows and my </a:t>
            </a:r>
            <a:r>
              <a:rPr lang="en-AU" dirty="0" err="1"/>
              <a:t>odoo</a:t>
            </a:r>
            <a:r>
              <a:rPr lang="en-AU" dirty="0"/>
              <a:t> machine. </a:t>
            </a:r>
          </a:p>
          <a:p>
            <a:r>
              <a:rPr lang="en-AU" dirty="0"/>
              <a:t>The reports will be submitted to </a:t>
            </a:r>
            <a:r>
              <a:rPr lang="en-AU" dirty="0" err="1"/>
              <a:t>moddle</a:t>
            </a:r>
            <a:r>
              <a:rPr lang="en-AU" dirty="0"/>
              <a:t> with this file.</a:t>
            </a:r>
          </a:p>
          <a:p>
            <a:r>
              <a:rPr lang="en-AU" dirty="0"/>
              <a:t>Many minor and major vulns were found in the reports.</a:t>
            </a:r>
          </a:p>
          <a:p>
            <a:endParaRPr lang="en-AU" dirty="0"/>
          </a:p>
        </p:txBody>
      </p:sp>
      <p:pic>
        <p:nvPicPr>
          <p:cNvPr id="5" name="Picture 4">
            <a:extLst>
              <a:ext uri="{FF2B5EF4-FFF2-40B4-BE49-F238E27FC236}">
                <a16:creationId xmlns:a16="http://schemas.microsoft.com/office/drawing/2014/main" id="{1ABCAC67-2425-D249-BC85-D3CBD22EC60E}"/>
              </a:ext>
            </a:extLst>
          </p:cNvPr>
          <p:cNvPicPr>
            <a:picLocks noChangeAspect="1"/>
          </p:cNvPicPr>
          <p:nvPr/>
        </p:nvPicPr>
        <p:blipFill>
          <a:blip r:embed="rId2"/>
          <a:stretch>
            <a:fillRect/>
          </a:stretch>
        </p:blipFill>
        <p:spPr>
          <a:xfrm>
            <a:off x="6229584" y="2853822"/>
            <a:ext cx="5352816" cy="3010959"/>
          </a:xfrm>
          <a:prstGeom prst="rect">
            <a:avLst/>
          </a:prstGeom>
        </p:spPr>
      </p:pic>
    </p:spTree>
    <p:extLst>
      <p:ext uri="{BB962C8B-B14F-4D97-AF65-F5344CB8AC3E}">
        <p14:creationId xmlns:p14="http://schemas.microsoft.com/office/powerpoint/2010/main" val="1583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781AF0-B052-41F6-B272-5C055E51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110DF80-7755-48B5-8B8F-47C1B9CE5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0E947-89E2-E748-5F87-9BBD9C4E0E5C}"/>
              </a:ext>
            </a:extLst>
          </p:cNvPr>
          <p:cNvSpPr>
            <a:spLocks noGrp="1"/>
          </p:cNvSpPr>
          <p:nvPr>
            <p:ph type="title"/>
          </p:nvPr>
        </p:nvSpPr>
        <p:spPr>
          <a:xfrm>
            <a:off x="609600" y="4593949"/>
            <a:ext cx="5910470" cy="1625875"/>
          </a:xfrm>
        </p:spPr>
        <p:txBody>
          <a:bodyPr anchor="ctr">
            <a:normAutofit/>
          </a:bodyPr>
          <a:lstStyle/>
          <a:p>
            <a:pPr>
              <a:lnSpc>
                <a:spcPct val="90000"/>
              </a:lnSpc>
            </a:pPr>
            <a:r>
              <a:rPr lang="en-AU" sz="3700" err="1"/>
              <a:t>Wafoof</a:t>
            </a:r>
            <a:r>
              <a:rPr lang="en-AU" sz="3700"/>
              <a:t> Scan Screenshots for Win 11 VM</a:t>
            </a:r>
          </a:p>
        </p:txBody>
      </p:sp>
      <p:sp>
        <p:nvSpPr>
          <p:cNvPr id="9" name="Content Placeholder 8">
            <a:extLst>
              <a:ext uri="{FF2B5EF4-FFF2-40B4-BE49-F238E27FC236}">
                <a16:creationId xmlns:a16="http://schemas.microsoft.com/office/drawing/2014/main" id="{2AB2D19D-3A12-0B92-D44A-D7F5C049AE61}"/>
              </a:ext>
            </a:extLst>
          </p:cNvPr>
          <p:cNvSpPr>
            <a:spLocks noGrp="1"/>
          </p:cNvSpPr>
          <p:nvPr>
            <p:ph idx="1"/>
          </p:nvPr>
        </p:nvSpPr>
        <p:spPr>
          <a:xfrm>
            <a:off x="6694998" y="4593949"/>
            <a:ext cx="4887402" cy="1625876"/>
          </a:xfrm>
        </p:spPr>
        <p:txBody>
          <a:bodyPr anchor="ctr">
            <a:normAutofit/>
          </a:bodyPr>
          <a:lstStyle/>
          <a:p>
            <a:r>
              <a:rPr lang="en-US" dirty="0"/>
              <a:t>The following output occurs which was discussed with tutor and approved.</a:t>
            </a:r>
          </a:p>
        </p:txBody>
      </p:sp>
      <p:pic>
        <p:nvPicPr>
          <p:cNvPr id="5" name="Content Placeholder 4">
            <a:extLst>
              <a:ext uri="{FF2B5EF4-FFF2-40B4-BE49-F238E27FC236}">
                <a16:creationId xmlns:a16="http://schemas.microsoft.com/office/drawing/2014/main" id="{9AC6EF0A-5AE2-6194-EF6C-7801D2450CCF}"/>
              </a:ext>
            </a:extLst>
          </p:cNvPr>
          <p:cNvPicPr>
            <a:picLocks noChangeAspect="1"/>
          </p:cNvPicPr>
          <p:nvPr/>
        </p:nvPicPr>
        <p:blipFill>
          <a:blip r:embed="rId2"/>
          <a:stretch>
            <a:fillRect/>
          </a:stretch>
        </p:blipFill>
        <p:spPr>
          <a:xfrm>
            <a:off x="2728843" y="688763"/>
            <a:ext cx="6731265" cy="2086692"/>
          </a:xfrm>
          <a:prstGeom prst="rect">
            <a:avLst/>
          </a:prstGeom>
        </p:spPr>
      </p:pic>
    </p:spTree>
    <p:extLst>
      <p:ext uri="{BB962C8B-B14F-4D97-AF65-F5344CB8AC3E}">
        <p14:creationId xmlns:p14="http://schemas.microsoft.com/office/powerpoint/2010/main" val="171300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8B592-D5F5-7A84-8C38-99897B2F9ED2}"/>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4600"/>
              <a:t>Wafoof Scan for Odoo </a:t>
            </a:r>
          </a:p>
        </p:txBody>
      </p:sp>
      <p:pic>
        <p:nvPicPr>
          <p:cNvPr id="5" name="Content Placeholder 4">
            <a:extLst>
              <a:ext uri="{FF2B5EF4-FFF2-40B4-BE49-F238E27FC236}">
                <a16:creationId xmlns:a16="http://schemas.microsoft.com/office/drawing/2014/main" id="{2F0B9582-9C86-C2BD-F353-A5534F2BDFED}"/>
              </a:ext>
            </a:extLst>
          </p:cNvPr>
          <p:cNvPicPr>
            <a:picLocks noGrp="1" noChangeAspect="1"/>
          </p:cNvPicPr>
          <p:nvPr>
            <p:ph idx="1"/>
          </p:nvPr>
        </p:nvPicPr>
        <p:blipFill>
          <a:blip r:embed="rId2"/>
          <a:stretch>
            <a:fillRect/>
          </a:stretch>
        </p:blipFill>
        <p:spPr>
          <a:xfrm>
            <a:off x="2614094" y="3388136"/>
            <a:ext cx="6963812" cy="2611429"/>
          </a:xfrm>
          <a:prstGeom prst="rect">
            <a:avLst/>
          </a:prstGeom>
        </p:spPr>
      </p:pic>
    </p:spTree>
    <p:extLst>
      <p:ext uri="{BB962C8B-B14F-4D97-AF65-F5344CB8AC3E}">
        <p14:creationId xmlns:p14="http://schemas.microsoft.com/office/powerpoint/2010/main" val="1553792392"/>
      </p:ext>
    </p:extLst>
  </p:cSld>
  <p:clrMapOvr>
    <a:masterClrMapping/>
  </p:clrMapOvr>
</p:sld>
</file>

<file path=ppt/theme/theme1.xml><?xml version="1.0" encoding="utf-8"?>
<a:theme xmlns:a="http://schemas.openxmlformats.org/drawingml/2006/main" name="SplashVTI">
  <a:themeElements>
    <a:clrScheme name="AnalogousFromDarkSeedLeftStep">
      <a:dk1>
        <a:srgbClr val="000000"/>
      </a:dk1>
      <a:lt1>
        <a:srgbClr val="FFFFFF"/>
      </a:lt1>
      <a:dk2>
        <a:srgbClr val="1B3021"/>
      </a:dk2>
      <a:lt2>
        <a:srgbClr val="F0F2F3"/>
      </a:lt2>
      <a:accent1>
        <a:srgbClr val="C36E4D"/>
      </a:accent1>
      <a:accent2>
        <a:srgbClr val="B13B4B"/>
      </a:accent2>
      <a:accent3>
        <a:srgbClr val="C34D8F"/>
      </a:accent3>
      <a:accent4>
        <a:srgbClr val="B13BAE"/>
      </a:accent4>
      <a:accent5>
        <a:srgbClr val="954DC3"/>
      </a:accent5>
      <a:accent6>
        <a:srgbClr val="5D47B6"/>
      </a:accent6>
      <a:hlink>
        <a:srgbClr val="A23F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425</TotalTime>
  <Words>1301</Words>
  <Application>Microsoft Office PowerPoint</Application>
  <PresentationFormat>Widescreen</PresentationFormat>
  <Paragraphs>165</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Next LT Pro</vt:lpstr>
      <vt:lpstr>Posterama</vt:lpstr>
      <vt:lpstr>Verdana</vt:lpstr>
      <vt:lpstr>SplashVTI</vt:lpstr>
      <vt:lpstr>Week 7 CTI Task</vt:lpstr>
      <vt:lpstr>GIT Repository</vt:lpstr>
      <vt:lpstr>Set-up a shared folder in Wazuh</vt:lpstr>
      <vt:lpstr>Additional Apps installed in VM</vt:lpstr>
      <vt:lpstr>Nessus scan initiation</vt:lpstr>
      <vt:lpstr>Scan completed for both VMs</vt:lpstr>
      <vt:lpstr>Searching Vulnerabilities without Wazuh: Nessus</vt:lpstr>
      <vt:lpstr>Wafoof Scan Screenshots for Win 11 VM</vt:lpstr>
      <vt:lpstr>Wafoof Scan for Odoo </vt:lpstr>
      <vt:lpstr>Nikto Scan for Win 11 VM</vt:lpstr>
      <vt:lpstr>Nikto Scan for Odoo VM</vt:lpstr>
      <vt:lpstr>Scan with Legion</vt:lpstr>
      <vt:lpstr>Copying cpe_helper.json folder in Wazuh</vt:lpstr>
      <vt:lpstr>Opening the file</vt:lpstr>
      <vt:lpstr>Amending the following part in the file:</vt:lpstr>
      <vt:lpstr>Copying Back</vt:lpstr>
      <vt:lpstr>Screenshot before restarting the Wazuh</vt:lpstr>
      <vt:lpstr>Screenshot after the next scan:</vt:lpstr>
      <vt:lpstr>Priortising the vulnerabilities</vt:lpstr>
      <vt:lpstr>Techniques used by Blackcat</vt:lpstr>
      <vt:lpstr>Let find our first priority Vulnerability</vt:lpstr>
      <vt:lpstr>Proof for first priortization</vt:lpstr>
      <vt:lpstr>Second vulnerability for prioritization</vt:lpstr>
      <vt:lpstr>Proof of research for vuln no. 2</vt:lpstr>
      <vt:lpstr>Third vulnerability for prioritization</vt:lpstr>
      <vt:lpstr>Prioritising vulnerability no. 4</vt:lpstr>
      <vt:lpstr>Proof of research for no. 4</vt:lpstr>
      <vt:lpstr>Prioritising vulnerability no.5</vt:lpstr>
      <vt:lpstr>Proof research for no. 5</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CTI Task</dc:title>
  <dc:creator>Tirth Hirenkumar Jaiswal</dc:creator>
  <cp:lastModifiedBy>Tirth Hirenkumar Jaiswal</cp:lastModifiedBy>
  <cp:revision>32</cp:revision>
  <dcterms:created xsi:type="dcterms:W3CDTF">2023-09-03T09:21:51Z</dcterms:created>
  <dcterms:modified xsi:type="dcterms:W3CDTF">2023-09-09T12:02:50Z</dcterms:modified>
</cp:coreProperties>
</file>